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4" r:id="rId19"/>
    <p:sldId id="285" r:id="rId20"/>
    <p:sldId id="274" r:id="rId21"/>
    <p:sldId id="282" r:id="rId22"/>
    <p:sldId id="283" r:id="rId23"/>
    <p:sldId id="275" r:id="rId24"/>
    <p:sldId id="277" r:id="rId25"/>
    <p:sldId id="276" r:id="rId26"/>
    <p:sldId id="278" r:id="rId27"/>
    <p:sldId id="279" r:id="rId28"/>
    <p:sldId id="280" r:id="rId29"/>
    <p:sldId id="281"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EC5C9F-9261-446A-B421-D47614206052}">
  <a:tblStyle styleId="{F3EC5C9F-9261-446A-B421-D476142060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horzBarState="maximized">
    <p:restoredLeft sz="17367"/>
    <p:restoredTop sz="96035"/>
  </p:normalViewPr>
  <p:slideViewPr>
    <p:cSldViewPr snapToGrid="0">
      <p:cViewPr>
        <p:scale>
          <a:sx n="180" d="100"/>
          <a:sy n="180"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209010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zhanglab.ccmb.med.umich.edu/TM-scor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589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9077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554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smtClean="0"/>
              <a:t>Normalize</a:t>
            </a:r>
            <a:r>
              <a:rPr lang="zh-CN" altLang="en-US" dirty="0" smtClean="0"/>
              <a:t> </a:t>
            </a:r>
            <a:r>
              <a:rPr lang="en-US" altLang="zh-CN" dirty="0" smtClean="0"/>
              <a:t>the</a:t>
            </a:r>
            <a:r>
              <a:rPr lang="zh-CN" altLang="en-US" dirty="0" smtClean="0"/>
              <a:t> </a:t>
            </a:r>
            <a:r>
              <a:rPr lang="en-US" altLang="zh-CN" dirty="0" smtClean="0"/>
              <a:t>frequency</a:t>
            </a:r>
            <a:r>
              <a:rPr lang="zh-CN" altLang="en-US" dirty="0" smtClean="0"/>
              <a:t> </a:t>
            </a:r>
            <a:r>
              <a:rPr lang="en-US" altLang="zh-CN" dirty="0" smtClean="0"/>
              <a:t>of</a:t>
            </a:r>
            <a:r>
              <a:rPr lang="zh-CN" altLang="en-US" dirty="0" smtClean="0"/>
              <a:t> </a:t>
            </a:r>
            <a:r>
              <a:rPr lang="en-US" altLang="zh-CN" dirty="0" smtClean="0"/>
              <a:t>each</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mutation</a:t>
            </a:r>
            <a:r>
              <a:rPr lang="zh-CN" altLang="en-US" dirty="0" smtClean="0"/>
              <a:t> </a:t>
            </a:r>
            <a:r>
              <a:rPr lang="en-US" altLang="zh-CN" dirty="0" smtClean="0"/>
              <a:t>to</a:t>
            </a:r>
            <a:r>
              <a:rPr lang="zh-CN" altLang="en-US" dirty="0" smtClean="0"/>
              <a:t> </a:t>
            </a:r>
            <a:r>
              <a:rPr lang="en-US" altLang="zh-CN" dirty="0" smtClean="0"/>
              <a:t>normalize</a:t>
            </a:r>
            <a:r>
              <a:rPr lang="zh-CN" altLang="en-US" dirty="0" smtClean="0"/>
              <a:t> </a:t>
            </a:r>
            <a:r>
              <a:rPr lang="en-US" altLang="zh-CN" dirty="0" smtClean="0"/>
              <a:t>the</a:t>
            </a:r>
            <a:r>
              <a:rPr lang="zh-CN" altLang="en-US" dirty="0" smtClean="0"/>
              <a:t> </a:t>
            </a:r>
            <a:endParaRPr lang="en-US" altLang="zh-CN" dirty="0" smtClean="0"/>
          </a:p>
          <a:p>
            <a:pPr marL="0" lvl="0" indent="0">
              <a:spcBef>
                <a:spcPts val="0"/>
              </a:spcBef>
              <a:spcAft>
                <a:spcPts val="0"/>
              </a:spcAft>
              <a:buNone/>
            </a:pPr>
            <a:r>
              <a:rPr lang="en-US" altLang="zh-CN" dirty="0" smtClean="0"/>
              <a:t>Some</a:t>
            </a:r>
            <a:r>
              <a:rPr lang="zh-CN" altLang="en-US" dirty="0" smtClean="0"/>
              <a:t> </a:t>
            </a:r>
            <a:r>
              <a:rPr lang="en-US" altLang="zh-CN" dirty="0" smtClean="0"/>
              <a:t>of</a:t>
            </a:r>
            <a:r>
              <a:rPr lang="zh-CN" altLang="en-US" dirty="0" smtClean="0"/>
              <a:t> </a:t>
            </a:r>
            <a:r>
              <a:rPr lang="en-US" altLang="zh-CN" dirty="0" smtClean="0"/>
              <a:t>those</a:t>
            </a:r>
            <a:r>
              <a:rPr lang="zh-CN" altLang="en-US" dirty="0" smtClean="0"/>
              <a:t> </a:t>
            </a:r>
            <a:r>
              <a:rPr lang="en-US" altLang="zh-CN" dirty="0" smtClean="0"/>
              <a:t>may</a:t>
            </a:r>
            <a:r>
              <a:rPr lang="zh-CN" altLang="en-US" baseline="0" dirty="0" smtClean="0"/>
              <a:t> </a:t>
            </a:r>
            <a:r>
              <a:rPr lang="en-US" altLang="zh-CN" baseline="0" dirty="0" smtClean="0"/>
              <a:t>be</a:t>
            </a:r>
            <a:r>
              <a:rPr lang="zh-CN" altLang="en-US" baseline="0" dirty="0" smtClean="0"/>
              <a:t> </a:t>
            </a:r>
            <a:r>
              <a:rPr lang="en-US" altLang="zh-CN" baseline="0" dirty="0" smtClean="0"/>
              <a:t>connected</a:t>
            </a:r>
            <a:r>
              <a:rPr lang="zh-CN" altLang="en-US" baseline="0" dirty="0" smtClean="0"/>
              <a:t> </a:t>
            </a:r>
            <a:r>
              <a:rPr lang="en-US" altLang="zh-CN" baseline="0" dirty="0" smtClean="0"/>
              <a:t>by</a:t>
            </a:r>
            <a:r>
              <a:rPr lang="zh-CN" altLang="en-US" baseline="0" dirty="0" smtClean="0"/>
              <a:t> </a:t>
            </a:r>
            <a:r>
              <a:rPr lang="en-US" altLang="zh-CN" baseline="0" dirty="0" smtClean="0"/>
              <a:t>evolution</a:t>
            </a:r>
            <a:r>
              <a:rPr lang="zh-CN" altLang="en-US" baseline="0" dirty="0" smtClean="0"/>
              <a:t> </a:t>
            </a:r>
            <a:endParaRPr lang="en-US" altLang="zh-CN" baseline="0" dirty="0" smtClean="0"/>
          </a:p>
          <a:p>
            <a:pPr marL="0" lvl="0" indent="0">
              <a:spcBef>
                <a:spcPts val="0"/>
              </a:spcBef>
              <a:spcAft>
                <a:spcPts val="0"/>
              </a:spcAft>
              <a:buNone/>
            </a:pPr>
            <a:endParaRPr lang="en-US" dirty="0" smtClean="0"/>
          </a:p>
          <a:p>
            <a:pPr marL="0" lvl="0" indent="0">
              <a:spcBef>
                <a:spcPts val="0"/>
              </a:spcBef>
              <a:spcAft>
                <a:spcPts val="0"/>
              </a:spcAft>
              <a:buNone/>
            </a:pPr>
            <a:r>
              <a:rPr lang="en-US" altLang="zh-CN" dirty="0" smtClean="0"/>
              <a:t>Split</a:t>
            </a:r>
            <a:r>
              <a:rPr lang="zh-CN" altLang="en-US" dirty="0" smtClean="0"/>
              <a:t> </a:t>
            </a:r>
            <a:r>
              <a:rPr lang="en-US" altLang="zh-CN" dirty="0" smtClean="0"/>
              <a:t>trees</a:t>
            </a:r>
            <a:r>
              <a:rPr lang="zh-CN" altLang="en-US" dirty="0" smtClean="0"/>
              <a:t> </a:t>
            </a:r>
            <a:r>
              <a:rPr lang="en-US" altLang="zh-CN" dirty="0" smtClean="0"/>
              <a:t>:</a:t>
            </a:r>
            <a:r>
              <a:rPr lang="zh-CN" altLang="en-US" dirty="0" smtClean="0"/>
              <a:t> </a:t>
            </a:r>
            <a:endParaRPr lang="en-US" altLang="zh-CN" dirty="0" smtClean="0"/>
          </a:p>
          <a:p>
            <a:pPr marL="0" lvl="0" indent="0">
              <a:spcBef>
                <a:spcPts val="0"/>
              </a:spcBef>
              <a:spcAft>
                <a:spcPts val="0"/>
              </a:spcAft>
              <a:buNone/>
            </a:pPr>
            <a:r>
              <a:rPr lang="en-US" altLang="zh-CN" dirty="0" smtClean="0"/>
              <a:t>Phylogeny,</a:t>
            </a:r>
            <a:r>
              <a:rPr lang="zh-CN" altLang="en-US" baseline="0" dirty="0" smtClean="0"/>
              <a:t> </a:t>
            </a:r>
            <a:r>
              <a:rPr lang="en-US" altLang="zh-CN" baseline="0" dirty="0" smtClean="0"/>
              <a:t>take</a:t>
            </a:r>
            <a:r>
              <a:rPr lang="zh-CN" altLang="en-US" baseline="0" dirty="0" smtClean="0"/>
              <a:t> </a:t>
            </a:r>
            <a:r>
              <a:rPr lang="en-US" altLang="zh-CN" baseline="0" dirty="0" err="1" smtClean="0"/>
              <a:t>recomination</a:t>
            </a:r>
            <a:r>
              <a:rPr lang="zh-CN" altLang="en-US" baseline="0" dirty="0" smtClean="0"/>
              <a:t> </a:t>
            </a:r>
            <a:r>
              <a:rPr lang="en-US" altLang="zh-CN" baseline="0" dirty="0" smtClean="0"/>
              <a:t>into</a:t>
            </a:r>
            <a:r>
              <a:rPr lang="zh-CN" altLang="en-US" baseline="0" dirty="0" smtClean="0"/>
              <a:t> </a:t>
            </a:r>
            <a:r>
              <a:rPr lang="en-US" altLang="zh-CN" baseline="0" dirty="0" smtClean="0"/>
              <a:t>account</a:t>
            </a:r>
          </a:p>
          <a:p>
            <a:pPr marL="0" lvl="0" indent="0">
              <a:spcBef>
                <a:spcPts val="0"/>
              </a:spcBef>
              <a:spcAft>
                <a:spcPts val="0"/>
              </a:spcAft>
              <a:buNone/>
            </a:pPr>
            <a:r>
              <a:rPr lang="en-US" altLang="zh-CN" baseline="0" dirty="0" smtClean="0"/>
              <a:t>Linked</a:t>
            </a:r>
            <a:r>
              <a:rPr lang="zh-CN" altLang="en-US" baseline="0" dirty="0" smtClean="0"/>
              <a:t> </a:t>
            </a:r>
            <a:r>
              <a:rPr lang="en-US" altLang="zh-CN" baseline="0" dirty="0" smtClean="0"/>
              <a:t>mutation</a:t>
            </a:r>
            <a:r>
              <a:rPr lang="zh-CN" altLang="en-US" baseline="0" dirty="0" smtClean="0"/>
              <a:t> </a:t>
            </a:r>
            <a:r>
              <a:rPr lang="en-US" altLang="zh-CN" baseline="0" dirty="0" smtClean="0"/>
              <a:t>pair-wise</a:t>
            </a:r>
            <a:r>
              <a:rPr lang="zh-CN" altLang="en-US" baseline="0" dirty="0" smtClean="0"/>
              <a:t> </a:t>
            </a:r>
            <a:r>
              <a:rPr lang="en-US" altLang="zh-CN" baseline="0" dirty="0" smtClean="0"/>
              <a:t>combination</a:t>
            </a:r>
          </a:p>
          <a:p>
            <a:pPr marL="0" lvl="0" indent="0">
              <a:spcBef>
                <a:spcPts val="0"/>
              </a:spcBef>
              <a:spcAft>
                <a:spcPts val="0"/>
              </a:spcAft>
              <a:buNone/>
            </a:pPr>
            <a:endParaRPr dirty="0"/>
          </a:p>
        </p:txBody>
      </p:sp>
    </p:spTree>
    <p:extLst>
      <p:ext uri="{BB962C8B-B14F-4D97-AF65-F5344CB8AC3E}">
        <p14:creationId xmlns:p14="http://schemas.microsoft.com/office/powerpoint/2010/main" val="92845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418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smtClean="0"/>
              <a:t>Bin</a:t>
            </a:r>
            <a:r>
              <a:rPr lang="zh-CN" altLang="en-US" dirty="0" smtClean="0"/>
              <a:t> </a:t>
            </a:r>
            <a:r>
              <a:rPr lang="en-US" altLang="zh-CN" dirty="0" smtClean="0"/>
              <a:t>by</a:t>
            </a:r>
            <a:r>
              <a:rPr lang="zh-CN" altLang="en-US" dirty="0" smtClean="0"/>
              <a:t> </a:t>
            </a:r>
            <a:r>
              <a:rPr lang="en-US" altLang="zh-CN" dirty="0" smtClean="0"/>
              <a:t>the</a:t>
            </a:r>
            <a:r>
              <a:rPr lang="zh-CN" altLang="en-US" baseline="0" dirty="0" smtClean="0"/>
              <a:t> </a:t>
            </a:r>
            <a:r>
              <a:rPr lang="en-US" altLang="zh-CN" baseline="0" dirty="0" smtClean="0"/>
              <a:t>actual</a:t>
            </a:r>
            <a:r>
              <a:rPr lang="zh-CN" altLang="en-US" baseline="0" dirty="0" smtClean="0"/>
              <a:t> </a:t>
            </a:r>
            <a:r>
              <a:rPr lang="en-US" altLang="zh-CN" baseline="0" dirty="0" smtClean="0"/>
              <a:t>mutation</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average</a:t>
            </a:r>
            <a:r>
              <a:rPr lang="zh-CN" altLang="en-US" baseline="0" dirty="0" smtClean="0"/>
              <a:t> </a:t>
            </a:r>
            <a:r>
              <a:rPr lang="en-US" altLang="zh-CN" baseline="0" dirty="0" smtClean="0"/>
              <a:t>distance</a:t>
            </a:r>
            <a:r>
              <a:rPr lang="zh-CN" altLang="en-US" baseline="0" dirty="0" smtClean="0"/>
              <a:t> </a:t>
            </a:r>
            <a:endParaRPr lang="en-US" altLang="zh-CN" baseline="0" dirty="0" smtClean="0"/>
          </a:p>
          <a:p>
            <a:pPr marL="0" lvl="0" indent="0">
              <a:spcBef>
                <a:spcPts val="0"/>
              </a:spcBef>
              <a:spcAft>
                <a:spcPts val="0"/>
              </a:spcAft>
              <a:buNone/>
            </a:pPr>
            <a:r>
              <a:rPr lang="en-US" altLang="zh-CN" baseline="0" dirty="0" smtClean="0"/>
              <a:t>Stick</a:t>
            </a:r>
            <a:r>
              <a:rPr lang="zh-CN" altLang="en-US" baseline="0" dirty="0" smtClean="0"/>
              <a:t> </a:t>
            </a:r>
            <a:r>
              <a:rPr lang="en-US" altLang="zh-CN" baseline="0" dirty="0" smtClean="0"/>
              <a:t>the</a:t>
            </a:r>
            <a:r>
              <a:rPr lang="zh-CN" altLang="en-US" baseline="0" dirty="0" smtClean="0"/>
              <a:t> </a:t>
            </a:r>
            <a:r>
              <a:rPr lang="en-US" altLang="zh-CN" baseline="0" dirty="0" smtClean="0"/>
              <a:t>spatial</a:t>
            </a:r>
            <a:r>
              <a:rPr lang="zh-CN" altLang="en-US" baseline="0" dirty="0" smtClean="0"/>
              <a:t> </a:t>
            </a:r>
            <a:r>
              <a:rPr lang="en-US" altLang="zh-CN" baseline="0" dirty="0" smtClean="0"/>
              <a:t>relationship</a:t>
            </a:r>
            <a:r>
              <a:rPr lang="zh-CN" altLang="en-US" baseline="0" dirty="0" smtClean="0"/>
              <a:t> </a:t>
            </a:r>
            <a:r>
              <a:rPr lang="en-US" altLang="zh-CN" baseline="0" dirty="0" smtClean="0"/>
              <a:t>distance</a:t>
            </a:r>
            <a:r>
              <a:rPr lang="zh-CN" altLang="en-US" baseline="0" dirty="0" smtClean="0"/>
              <a:t> </a:t>
            </a:r>
            <a:r>
              <a:rPr lang="en-US" altLang="zh-CN" baseline="0" dirty="0" smtClean="0"/>
              <a:t>into</a:t>
            </a:r>
            <a:r>
              <a:rPr lang="zh-CN" altLang="en-US" baseline="0" dirty="0" smtClean="0"/>
              <a:t> </a:t>
            </a:r>
            <a:r>
              <a:rPr lang="en-US" altLang="zh-CN" baseline="0" dirty="0" smtClean="0"/>
              <a:t>the</a:t>
            </a:r>
            <a:r>
              <a:rPr lang="zh-CN" altLang="en-US" baseline="0" dirty="0" smtClean="0"/>
              <a:t> </a:t>
            </a:r>
            <a:endParaRPr lang="en-US" altLang="zh-CN" baseline="0" dirty="0" smtClean="0"/>
          </a:p>
          <a:p>
            <a:pPr marL="0" lvl="0" indent="0">
              <a:spcBef>
                <a:spcPts val="0"/>
              </a:spcBef>
              <a:spcAft>
                <a:spcPts val="0"/>
              </a:spcAft>
              <a:buNone/>
            </a:pPr>
            <a:r>
              <a:rPr lang="en-US" altLang="zh-CN" baseline="0" dirty="0" smtClean="0"/>
              <a:t>Split</a:t>
            </a:r>
            <a:r>
              <a:rPr lang="zh-CN" altLang="en-US" baseline="0" dirty="0" smtClean="0"/>
              <a:t> </a:t>
            </a:r>
            <a:r>
              <a:rPr lang="en-US" altLang="zh-CN" baseline="0" dirty="0" smtClean="0"/>
              <a:t>up</a:t>
            </a:r>
            <a:r>
              <a:rPr lang="zh-CN" altLang="en-US" baseline="0" dirty="0" smtClean="0"/>
              <a:t> </a:t>
            </a:r>
            <a:r>
              <a:rPr lang="en-US" altLang="zh-CN" baseline="0" dirty="0" smtClean="0"/>
              <a:t>the</a:t>
            </a:r>
            <a:r>
              <a:rPr lang="zh-CN" altLang="en-US" baseline="0" dirty="0" smtClean="0"/>
              <a:t> </a:t>
            </a:r>
            <a:r>
              <a:rPr lang="en-US" altLang="zh-CN" baseline="0" dirty="0" smtClean="0"/>
              <a:t>interface,</a:t>
            </a:r>
            <a:r>
              <a:rPr lang="zh-CN" altLang="en-US" baseline="0" dirty="0" smtClean="0"/>
              <a:t> </a:t>
            </a:r>
            <a:r>
              <a:rPr lang="en-US" altLang="zh-CN" baseline="0" dirty="0" smtClean="0"/>
              <a:t>use</a:t>
            </a:r>
            <a:r>
              <a:rPr lang="zh-CN" altLang="en-US" baseline="0" dirty="0" smtClean="0"/>
              <a:t> </a:t>
            </a:r>
            <a:r>
              <a:rPr lang="en-US" altLang="zh-CN" baseline="0" dirty="0" smtClean="0"/>
              <a:t>the</a:t>
            </a:r>
            <a:r>
              <a:rPr lang="zh-CN" altLang="en-US" baseline="0" dirty="0" smtClean="0"/>
              <a:t> </a:t>
            </a:r>
            <a:r>
              <a:rPr lang="en-US" altLang="zh-CN" baseline="0" dirty="0" smtClean="0"/>
              <a:t>N1</a:t>
            </a:r>
            <a:r>
              <a:rPr lang="zh-CN" altLang="en-US" baseline="0" dirty="0" smtClean="0"/>
              <a:t> </a:t>
            </a:r>
            <a:r>
              <a:rPr lang="en-US" altLang="zh-CN" baseline="0" dirty="0" smtClean="0"/>
              <a:t>region</a:t>
            </a:r>
            <a:r>
              <a:rPr lang="zh-CN" altLang="en-US" baseline="0" dirty="0" smtClean="0"/>
              <a:t> </a:t>
            </a:r>
            <a:r>
              <a:rPr lang="en-US" altLang="zh-CN" baseline="0" dirty="0" smtClean="0"/>
              <a:t>to</a:t>
            </a:r>
            <a:r>
              <a:rPr lang="zh-CN" altLang="en-US" baseline="0" dirty="0" smtClean="0"/>
              <a:t> </a:t>
            </a:r>
            <a:r>
              <a:rPr lang="en-US" altLang="zh-CN" baseline="0" dirty="0" smtClean="0"/>
              <a:t>answer</a:t>
            </a:r>
            <a:r>
              <a:rPr lang="zh-CN" altLang="en-US" baseline="0" dirty="0" smtClean="0"/>
              <a:t> </a:t>
            </a:r>
            <a:r>
              <a:rPr lang="en-US" altLang="zh-CN" baseline="0" dirty="0" smtClean="0"/>
              <a:t>the</a:t>
            </a:r>
            <a:r>
              <a:rPr lang="zh-CN" altLang="en-US" baseline="0" dirty="0" smtClean="0"/>
              <a:t> </a:t>
            </a:r>
            <a:r>
              <a:rPr lang="en-US" altLang="zh-CN" baseline="0" dirty="0" smtClean="0"/>
              <a:t>N1</a:t>
            </a:r>
            <a:endParaRPr dirty="0"/>
          </a:p>
        </p:txBody>
      </p:sp>
    </p:spTree>
    <p:extLst>
      <p:ext uri="{BB962C8B-B14F-4D97-AF65-F5344CB8AC3E}">
        <p14:creationId xmlns:p14="http://schemas.microsoft.com/office/powerpoint/2010/main" val="1690213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dirty="0"/>
              <a:t>The loop connecting the N3 and B domains (cyan) is thought to insert into the N2 subdomain upon ligand binding to form a latch. </a:t>
            </a:r>
            <a:endParaRPr sz="1400" dirty="0"/>
          </a:p>
          <a:p>
            <a:pPr marL="0" lvl="0" indent="0">
              <a:spcBef>
                <a:spcPts val="0"/>
              </a:spcBef>
              <a:spcAft>
                <a:spcPts val="0"/>
              </a:spcAft>
              <a:buNone/>
            </a:pPr>
            <a:r>
              <a:rPr lang="en" sz="1400" dirty="0"/>
              <a:t>The N3 subdomain is composed of two β-sheets with a total of nine β-strands in the configuration of A, B, D, E and C, D1, D2, F and G (313). The N2 subdomain contains two similar β-sheets, but sheet 2 lacks a D β-strand and in its place exists a D loop, which does not appear to hydrogen bond with the adjacent E strand. The dock, lock and latch model proposes that in the </a:t>
            </a:r>
            <a:r>
              <a:rPr lang="en" sz="1400" dirty="0" err="1"/>
              <a:t>apo</a:t>
            </a:r>
            <a:r>
              <a:rPr lang="en" sz="1400" dirty="0"/>
              <a:t> form of the complex, the ligand is first captured by binding between the N2 and N3 subdomains. This docking event then triggers a conformational change to engage the loop connecting the N3 subdomain and the B domain (Fig. 7B), causing the loop to insert into the pocket between the D and E β-strands of the N2 domain, completing the missing β-strand and forming the “latch” </a:t>
            </a:r>
            <a:endParaRPr sz="1400" dirty="0"/>
          </a:p>
          <a:p>
            <a:pPr marL="0" lvl="0" indent="0">
              <a:spcBef>
                <a:spcPts val="0"/>
              </a:spcBef>
              <a:spcAft>
                <a:spcPts val="0"/>
              </a:spcAft>
              <a:buNone/>
            </a:pPr>
            <a:endParaRPr sz="1400" dirty="0"/>
          </a:p>
          <a:p>
            <a:pPr marL="0" lvl="0" indent="0">
              <a:spcBef>
                <a:spcPts val="0"/>
              </a:spcBef>
              <a:spcAft>
                <a:spcPts val="0"/>
              </a:spcAft>
              <a:buNone/>
            </a:pPr>
            <a:endParaRPr dirty="0"/>
          </a:p>
        </p:txBody>
      </p:sp>
    </p:spTree>
    <p:extLst>
      <p:ext uri="{BB962C8B-B14F-4D97-AF65-F5344CB8AC3E}">
        <p14:creationId xmlns:p14="http://schemas.microsoft.com/office/powerpoint/2010/main" val="499065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 results for N1 solely</a:t>
            </a:r>
            <a:endParaRPr/>
          </a:p>
          <a:p>
            <a:pPr marL="0" lvl="0" indent="0">
              <a:spcBef>
                <a:spcPts val="0"/>
              </a:spcBef>
              <a:spcAft>
                <a:spcPts val="0"/>
              </a:spcAft>
              <a:buNone/>
            </a:pPr>
            <a:endParaRPr/>
          </a:p>
          <a:p>
            <a:pPr marL="0" lvl="0" indent="0">
              <a:spcBef>
                <a:spcPts val="0"/>
              </a:spcBef>
              <a:spcAft>
                <a:spcPts val="0"/>
              </a:spcAft>
              <a:buNone/>
            </a:pPr>
            <a:r>
              <a:rPr lang="en"/>
              <a:t>And an alignment with SdrD B domain with the full sequence (not N1)</a:t>
            </a:r>
            <a:endParaRPr/>
          </a:p>
        </p:txBody>
      </p:sp>
    </p:spTree>
    <p:extLst>
      <p:ext uri="{BB962C8B-B14F-4D97-AF65-F5344CB8AC3E}">
        <p14:creationId xmlns:p14="http://schemas.microsoft.com/office/powerpoint/2010/main" val="187314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244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rgbClr val="353535"/>
                </a:solidFill>
                <a:latin typeface="AppleSystemUIFont" charset="0"/>
              </a:rPr>
              <a:t>(For each target, I-TASSER simulations generate a large ensemble of structural conformations, called decoys. To select the final models, I-TASSER uses the SPICKER program to cluster all the decoys based on the pair-wise structure similarity, and reports up to five models which corresponds to the five largest structure clusters. </a:t>
            </a:r>
          </a:p>
          <a:p>
            <a:endParaRPr lang="en-US" dirty="0" smtClean="0">
              <a:solidFill>
                <a:srgbClr val="353535"/>
              </a:solidFill>
              <a:latin typeface="AppleSystemUIFont" charset="0"/>
            </a:endParaRPr>
          </a:p>
          <a:p>
            <a:r>
              <a:rPr lang="en-US" dirty="0" smtClean="0">
                <a:solidFill>
                  <a:srgbClr val="353535"/>
                </a:solidFill>
                <a:latin typeface="AppleSystemUIFont" charset="0"/>
              </a:rPr>
              <a:t>The confidence of each model is quantitatively measured by C-score that is calculated based on the significance of threading template alignments and the convergence parameters of the structure assembly simulations. C-score is typically in the range of [-5, 2], where a C-score of a higher value signifies a model with a higher confidence and vice-versa. </a:t>
            </a:r>
          </a:p>
          <a:p>
            <a:endParaRPr lang="en-US" dirty="0" smtClean="0">
              <a:solidFill>
                <a:srgbClr val="353535"/>
              </a:solidFill>
              <a:latin typeface="AppleSystemUIFont" charset="0"/>
            </a:endParaRPr>
          </a:p>
          <a:p>
            <a:r>
              <a:rPr lang="en-US" dirty="0" smtClean="0">
                <a:solidFill>
                  <a:srgbClr val="353535"/>
                </a:solidFill>
                <a:latin typeface="AppleSystemUIFont" charset="0"/>
              </a:rPr>
              <a:t>TM-score and RMSD are estimated based on C-score and protein length following the correlation observed between these qualities. Since the top 5 models are ranked by the cluster size, it is possible that the lower-rank models have a higher C-score in rare cases. Although the first model has a better quality in most cases, it is also possible that the lower-rank models have a better quality than the higher-rank models as seen in our benchmark tests. If the I-TASSER simulations converge, it is possible to have less than 5 clusters generated; this is usually an indication that the models have a good quality because of the converged simulations.</a:t>
            </a:r>
          </a:p>
          <a:p>
            <a:endParaRPr lang="en-US" dirty="0" smtClean="0">
              <a:solidFill>
                <a:srgbClr val="353535"/>
              </a:solidFill>
              <a:latin typeface="AppleSystemUIFont" charset="0"/>
            </a:endParaRPr>
          </a:p>
          <a:p>
            <a:endParaRPr lang="en-US" dirty="0" smtClean="0">
              <a:solidFill>
                <a:srgbClr val="353535"/>
              </a:solidFill>
              <a:latin typeface="AppleSystemUIFont" charset="0"/>
            </a:endParaRPr>
          </a:p>
          <a:p>
            <a:r>
              <a:rPr lang="en-US" sz="1000" dirty="0" smtClean="0">
                <a:solidFill>
                  <a:srgbClr val="353535"/>
                </a:solidFill>
                <a:latin typeface="AppleSystemUIFont" charset="0"/>
              </a:rPr>
              <a:t>(After the structure assembly simulation, I-TASSER uses the TM-align structural alignment program to match the first I-TASSER model to all structures in the PDB library. This section reports the top 10 proteins from the PDB that have the closest structural similarity, i.e. the highest </a:t>
            </a:r>
            <a:r>
              <a:rPr lang="en-US" sz="1000" u="sng" dirty="0" smtClean="0">
                <a:solidFill>
                  <a:srgbClr val="DCA10D"/>
                </a:solidFill>
                <a:latin typeface="AppleSystemUIFont" charset="0"/>
                <a:hlinkClick r:id="rId3"/>
              </a:rPr>
              <a:t>TM-score</a:t>
            </a:r>
            <a:r>
              <a:rPr lang="en-US" sz="1000" u="sng" dirty="0" smtClean="0">
                <a:solidFill>
                  <a:srgbClr val="353535"/>
                </a:solidFill>
                <a:latin typeface="AppleSystemUIFont" charset="0"/>
                <a:hlinkClick r:id="rId3"/>
              </a:rPr>
              <a:t>, to the predicted I-TASSER model. Due to the structural similarity, these proteins often have similar function to the target. However, users are encouraged to use the data in the next section 'Predicted function using COACH' to infer the function of the target protein, since COACH has been extensively trained to derive biological functions from multi-source of sequence and structure features which has on average a higher accuracy than the function annotations derived only from the global structure comparison.) </a:t>
            </a:r>
          </a:p>
          <a:p>
            <a:endParaRPr lang="en-US" sz="1000" dirty="0" smtClean="0">
              <a:solidFill>
                <a:srgbClr val="353535"/>
              </a:solidFill>
              <a:latin typeface="AppleSystemUIFont" charset="0"/>
            </a:endParaRPr>
          </a:p>
          <a:p>
            <a:endParaRPr lang="en-US" sz="1000" dirty="0" smtClean="0">
              <a:solidFill>
                <a:srgbClr val="353535"/>
              </a:solidFill>
              <a:latin typeface="AppleSystemUIFont" charset="0"/>
            </a:endParaRPr>
          </a:p>
          <a:p>
            <a:endParaRPr lang="en-US" sz="1000" dirty="0" smtClean="0">
              <a:solidFill>
                <a:srgbClr val="353535"/>
              </a:solidFill>
              <a:latin typeface="AppleSystemUIFont" charset="0"/>
            </a:endParaRPr>
          </a:p>
          <a:p>
            <a:r>
              <a:rPr lang="en-US" dirty="0" smtClean="0">
                <a:solidFill>
                  <a:srgbClr val="353535"/>
                </a:solidFill>
                <a:latin typeface="AppleSystemUIFont" charset="0"/>
              </a:rPr>
              <a:t>1. How was the local accuracy estimated?</a:t>
            </a:r>
          </a:p>
          <a:p>
            <a:endParaRPr lang="en-US" dirty="0" smtClean="0">
              <a:solidFill>
                <a:srgbClr val="353535"/>
              </a:solidFill>
              <a:latin typeface="AppleSystemUIFont" charset="0"/>
            </a:endParaRPr>
          </a:p>
          <a:p>
            <a:r>
              <a:rPr lang="en-US" dirty="0" smtClean="0">
                <a:solidFill>
                  <a:srgbClr val="353535"/>
                </a:solidFill>
                <a:latin typeface="AppleSystemUIFont" charset="0"/>
              </a:rPr>
              <a:t>    The local accuracy was defined as the distance deviation (in Angstrom) between residue positions </a:t>
            </a:r>
          </a:p>
          <a:p>
            <a:r>
              <a:rPr lang="en-US" dirty="0" smtClean="0">
                <a:solidFill>
                  <a:srgbClr val="353535"/>
                </a:solidFill>
                <a:latin typeface="AppleSystemUIFont" charset="0"/>
              </a:rPr>
              <a:t>    in the model and the native structure. It was estimated using support vector regression that makes </a:t>
            </a:r>
          </a:p>
          <a:p>
            <a:r>
              <a:rPr lang="en-US" dirty="0" smtClean="0">
                <a:solidFill>
                  <a:srgbClr val="353535"/>
                </a:solidFill>
                <a:latin typeface="AppleSystemUIFont" charset="0"/>
              </a:rPr>
              <a:t>    use of the coverage of threading alignment, divergence of I-TASSER simulation decoys, and </a:t>
            </a:r>
          </a:p>
          <a:p>
            <a:r>
              <a:rPr lang="en-US" dirty="0" smtClean="0">
                <a:solidFill>
                  <a:srgbClr val="353535"/>
                </a:solidFill>
                <a:latin typeface="AppleSystemUIFont" charset="0"/>
              </a:rPr>
              <a:t>    sequence-based secondary structure and solvent accessibility predictions. Large-scale benchmark </a:t>
            </a:r>
          </a:p>
          <a:p>
            <a:r>
              <a:rPr lang="en-US" dirty="0" smtClean="0">
                <a:solidFill>
                  <a:srgbClr val="353535"/>
                </a:solidFill>
                <a:latin typeface="AppleSystemUIFont" charset="0"/>
              </a:rPr>
              <a:t>    tests show that the estimated local accuracy has an average error of 2.21 Angstrom and the</a:t>
            </a:r>
          </a:p>
          <a:p>
            <a:r>
              <a:rPr lang="en-US" dirty="0" smtClean="0">
                <a:solidFill>
                  <a:srgbClr val="353535"/>
                </a:solidFill>
                <a:latin typeface="AppleSystemUIFont" charset="0"/>
              </a:rPr>
              <a:t>    Pearson's correlation coefficient between estimated and actual error is 0.7. </a:t>
            </a:r>
          </a:p>
          <a:p>
            <a:endParaRPr lang="en-US" dirty="0" smtClean="0">
              <a:solidFill>
                <a:srgbClr val="353535"/>
              </a:solidFill>
              <a:latin typeface="AppleSystemUIFont" charset="0"/>
            </a:endParaRPr>
          </a:p>
          <a:p>
            <a:r>
              <a:rPr lang="en-US" dirty="0" smtClean="0">
                <a:solidFill>
                  <a:srgbClr val="353535"/>
                </a:solidFill>
                <a:latin typeface="AppleSystemUIFont" charset="0"/>
              </a:rPr>
              <a:t>    Based on these tests, the local accuracy estimations tend to be  more accurate for residues:</a:t>
            </a:r>
          </a:p>
          <a:p>
            <a:r>
              <a:rPr lang="en-US" dirty="0" smtClean="0">
                <a:solidFill>
                  <a:srgbClr val="353535"/>
                </a:solidFill>
                <a:latin typeface="AppleSystemUIFont" charset="0"/>
              </a:rPr>
              <a:t>	 1) that have higher threading alignment coverage</a:t>
            </a:r>
          </a:p>
          <a:p>
            <a:r>
              <a:rPr lang="en-US" dirty="0" smtClean="0">
                <a:solidFill>
                  <a:srgbClr val="353535"/>
                </a:solidFill>
                <a:latin typeface="AppleSystemUIFont" charset="0"/>
              </a:rPr>
              <a:t>	 2) that are located at alpha-helix and beta-strand regions</a:t>
            </a:r>
          </a:p>
          <a:p>
            <a:r>
              <a:rPr lang="en-US" dirty="0" smtClean="0">
                <a:solidFill>
                  <a:srgbClr val="353535"/>
                </a:solidFill>
                <a:latin typeface="AppleSystemUIFont" charset="0"/>
              </a:rPr>
              <a:t>	 3) that are buried (at 25% threshold)</a:t>
            </a:r>
          </a:p>
          <a:p>
            <a:endParaRPr lang="en-US" dirty="0" smtClean="0">
              <a:solidFill>
                <a:srgbClr val="353535"/>
              </a:solidFill>
              <a:latin typeface="AppleSystemUIFont" charset="0"/>
            </a:endParaRPr>
          </a:p>
          <a:p>
            <a:r>
              <a:rPr lang="en-US" dirty="0" smtClean="0">
                <a:solidFill>
                  <a:srgbClr val="353535"/>
                </a:solidFill>
                <a:latin typeface="AppleSystemUIFont" charset="0"/>
              </a:rPr>
              <a:t>    The estimated local accuracy for each model is available at the columns 61-66 in the model's PDB file</a:t>
            </a:r>
          </a:p>
          <a:p>
            <a:r>
              <a:rPr lang="en-US" dirty="0" smtClean="0">
                <a:solidFill>
                  <a:srgbClr val="353535"/>
                </a:solidFill>
                <a:latin typeface="AppleSystemUIFont" charset="0"/>
              </a:rPr>
              <a:t>    and also at the bottom of this page (columns with label RSQ_*).</a:t>
            </a:r>
          </a:p>
          <a:p>
            <a:endParaRPr lang="en-US" dirty="0" smtClean="0">
              <a:solidFill>
                <a:srgbClr val="353535"/>
              </a:solidFill>
              <a:latin typeface="AppleSystemUIFont" charset="0"/>
            </a:endParaRPr>
          </a:p>
          <a:p>
            <a:r>
              <a:rPr lang="en-US" dirty="0" smtClean="0">
                <a:solidFill>
                  <a:srgbClr val="353535"/>
                </a:solidFill>
                <a:latin typeface="AppleSystemUIFont" charset="0"/>
              </a:rPr>
              <a:t>2. What is normalized B-factor?</a:t>
            </a:r>
          </a:p>
          <a:p>
            <a:endParaRPr lang="en-US" dirty="0" smtClean="0">
              <a:solidFill>
                <a:srgbClr val="353535"/>
              </a:solidFill>
              <a:latin typeface="AppleSystemUIFont" charset="0"/>
            </a:endParaRPr>
          </a:p>
          <a:p>
            <a:r>
              <a:rPr lang="en-US" dirty="0" smtClean="0">
                <a:solidFill>
                  <a:srgbClr val="353535"/>
                </a:solidFill>
                <a:latin typeface="AppleSystemUIFont" charset="0"/>
              </a:rPr>
              <a:t>    Normalized B-factor for a target protein is defined as z-score-based normalization of the </a:t>
            </a:r>
          </a:p>
          <a:p>
            <a:r>
              <a:rPr lang="en-US" dirty="0" smtClean="0">
                <a:solidFill>
                  <a:srgbClr val="353535"/>
                </a:solidFill>
                <a:latin typeface="AppleSystemUIFont" charset="0"/>
              </a:rPr>
              <a:t>    raw B-factor values. The normalized B-factor (called B-factor profile, BFP) is predicted using a </a:t>
            </a:r>
          </a:p>
          <a:p>
            <a:r>
              <a:rPr lang="en-US" dirty="0" smtClean="0">
                <a:solidFill>
                  <a:srgbClr val="353535"/>
                </a:solidFill>
                <a:latin typeface="AppleSystemUIFont" charset="0"/>
              </a:rPr>
              <a:t>    combination of both template-based assignment and profile-based prediction. Based on the distributions</a:t>
            </a:r>
          </a:p>
          <a:p>
            <a:r>
              <a:rPr lang="en-US" dirty="0" smtClean="0">
                <a:solidFill>
                  <a:srgbClr val="353535"/>
                </a:solidFill>
                <a:latin typeface="AppleSystemUIFont" charset="0"/>
              </a:rPr>
              <a:t>    and predictions of the BFP, residues with BFP values higher than 0 are less stable in experimental </a:t>
            </a:r>
          </a:p>
          <a:p>
            <a:r>
              <a:rPr lang="en-US" dirty="0" smtClean="0">
                <a:solidFill>
                  <a:srgbClr val="353535"/>
                </a:solidFill>
                <a:latin typeface="AppleSystemUIFont" charset="0"/>
              </a:rPr>
              <a:t>    structures. The estimated normalized B-factor is shown at the bottom of this page.</a:t>
            </a:r>
          </a:p>
          <a:p>
            <a:endParaRPr lang="en-US" dirty="0" smtClean="0">
              <a:solidFill>
                <a:srgbClr val="353535"/>
              </a:solidFill>
              <a:latin typeface="AppleSystemUIFont" charset="0"/>
            </a:endParaRPr>
          </a:p>
          <a:p>
            <a:endParaRPr lang="en-US" dirty="0" smtClean="0">
              <a:solidFill>
                <a:srgbClr val="353535"/>
              </a:solidFill>
              <a:latin typeface="AppleSystemUIFont" charset="0"/>
            </a:endParaRPr>
          </a:p>
          <a:p>
            <a:r>
              <a:rPr lang="en-US" dirty="0" smtClean="0">
                <a:solidFill>
                  <a:srgbClr val="353535"/>
                </a:solidFill>
                <a:latin typeface="AppleSystemUIFont" charset="0"/>
              </a:rPr>
              <a:t>C-score is a confidence score for estimating the quality of predicted models by I-TASSER. It is calculated </a:t>
            </a:r>
          </a:p>
          <a:p>
            <a:r>
              <a:rPr lang="en-US" dirty="0" smtClean="0">
                <a:solidFill>
                  <a:srgbClr val="353535"/>
                </a:solidFill>
                <a:latin typeface="AppleSystemUIFont" charset="0"/>
              </a:rPr>
              <a:t>based on the significance of threading template alignments and the convergence parameters of the structure </a:t>
            </a:r>
          </a:p>
          <a:p>
            <a:r>
              <a:rPr lang="en-US" dirty="0" smtClean="0">
                <a:solidFill>
                  <a:srgbClr val="353535"/>
                </a:solidFill>
                <a:latin typeface="AppleSystemUIFont" charset="0"/>
              </a:rPr>
              <a:t>assembly simulations. C-score is typically in the range of [-5,2], where a C-score of higher value signifies </a:t>
            </a:r>
          </a:p>
          <a:p>
            <a:r>
              <a:rPr lang="en-US" dirty="0" smtClean="0">
                <a:solidFill>
                  <a:srgbClr val="353535"/>
                </a:solidFill>
                <a:latin typeface="AppleSystemUIFont" charset="0"/>
              </a:rPr>
              <a:t>a model with a high confidence and vice-versa.</a:t>
            </a:r>
          </a:p>
          <a:p>
            <a:endParaRPr lang="en-US" dirty="0" smtClean="0">
              <a:solidFill>
                <a:srgbClr val="353535"/>
              </a:solidFill>
              <a:latin typeface="AppleSystemUIFont" charset="0"/>
            </a:endParaRPr>
          </a:p>
          <a:p>
            <a:r>
              <a:rPr lang="en-US" dirty="0" smtClean="0">
                <a:solidFill>
                  <a:srgbClr val="353535"/>
                </a:solidFill>
                <a:latin typeface="AppleSystemUIFont" charset="0"/>
              </a:rPr>
              <a:t>TM-score and RMSD are known standards for measuring structural similarity between two structures which are usually used to measure the accuracy of structure modeling when the native structure is known. In case where the native structure is not known, it becomes necessary to predict the quality of the modeling  prediction, i.e. what is the distance between the predicted model and the native structures? To answer this question, we tried predicted the TM-score and RMSD of the predicted models relative the native structures based on the C-score. </a:t>
            </a:r>
          </a:p>
          <a:p>
            <a:endParaRPr lang="en-US" dirty="0" smtClean="0">
              <a:solidFill>
                <a:srgbClr val="353535"/>
              </a:solidFill>
              <a:latin typeface="AppleSystemUIFont" charset="0"/>
            </a:endParaRPr>
          </a:p>
          <a:p>
            <a:r>
              <a:rPr lang="en-US" dirty="0" smtClean="0">
                <a:solidFill>
                  <a:srgbClr val="353535"/>
                </a:solidFill>
                <a:latin typeface="AppleSystemUIFont" charset="0"/>
              </a:rPr>
              <a:t>In a benchmark test set of 500 non-homologous proteins, we found that C-score is highly correlated with  TM-score and RMSD. Correlation coefficient of C-score of the first model with TM-score to the native  structure is 0.91, while the coefficient of C-score with RMSD to the native structure is 0.75. These data  actually lay the base for the reliable prediction of the TM-score and RMSD using C-score. Values reported  in Column 3 &amp; 4 are the estimated values of TM-score and RMSD based on their correlation with C-score.  Here we only report the quality prediction (TM-score and RMSD) for the first model, because we found that  the correlation between C-score and TM-score is weak for lower rank models. However, we list the C-score  of all models just for a reference.</a:t>
            </a:r>
          </a:p>
          <a:p>
            <a:endParaRPr lang="en-US" dirty="0" smtClean="0">
              <a:solidFill>
                <a:srgbClr val="353535"/>
              </a:solidFill>
              <a:latin typeface="AppleSystemUIFont" charset="0"/>
            </a:endParaRPr>
          </a:p>
          <a:p>
            <a:r>
              <a:rPr lang="en-US" dirty="0" smtClean="0">
                <a:solidFill>
                  <a:srgbClr val="353535"/>
                </a:solidFill>
                <a:latin typeface="AppleSystemUIFont" charset="0"/>
              </a:rPr>
              <a:t>What is TM-score? </a:t>
            </a:r>
          </a:p>
          <a:p>
            <a:endParaRPr lang="en-US" dirty="0" smtClean="0">
              <a:solidFill>
                <a:srgbClr val="353535"/>
              </a:solidFill>
              <a:latin typeface="AppleSystemUIFont" charset="0"/>
            </a:endParaRPr>
          </a:p>
          <a:p>
            <a:r>
              <a:rPr lang="en-US" dirty="0" smtClean="0">
                <a:solidFill>
                  <a:srgbClr val="353535"/>
                </a:solidFill>
                <a:latin typeface="AppleSystemUIFont" charset="0"/>
              </a:rPr>
              <a:t>TM-score is a recently proposed scale for measuring the structural similarity between two structures  (see Zhang and Skolnick, Scoring function for automated assessment of protein structure template quality, Proteins, 2004 57: 702-710). The purpose of proposing TM-score is to solve the problem of RMSD which is sensitive to the local error. Because RMSD is an average distance of all residue pairs in two structures, a local error (e.g. a </a:t>
            </a:r>
            <a:r>
              <a:rPr lang="en-US" dirty="0" err="1" smtClean="0">
                <a:solidFill>
                  <a:srgbClr val="353535"/>
                </a:solidFill>
                <a:latin typeface="AppleSystemUIFont" charset="0"/>
              </a:rPr>
              <a:t>misorientation</a:t>
            </a:r>
            <a:r>
              <a:rPr lang="en-US" dirty="0" smtClean="0">
                <a:solidFill>
                  <a:srgbClr val="353535"/>
                </a:solidFill>
                <a:latin typeface="AppleSystemUIFont" charset="0"/>
              </a:rPr>
              <a:t> of the tail) will </a:t>
            </a:r>
            <a:r>
              <a:rPr lang="en-US" dirty="0" err="1" smtClean="0">
                <a:solidFill>
                  <a:srgbClr val="353535"/>
                </a:solidFill>
                <a:latin typeface="AppleSystemUIFont" charset="0"/>
              </a:rPr>
              <a:t>araise</a:t>
            </a:r>
            <a:r>
              <a:rPr lang="en-US" dirty="0" smtClean="0">
                <a:solidFill>
                  <a:srgbClr val="353535"/>
                </a:solidFill>
                <a:latin typeface="AppleSystemUIFont" charset="0"/>
              </a:rPr>
              <a:t> a big RMSD value although the global topology is correct. In TM-score, however, the small distance is weighted stronger than the big distance which makes  the score insensitive to the local modeling error. A TM-score &gt;0.5 indicates a model of correct topology and  a TM-score&lt;0.17 means a random similarity. These cutoff does not depends on the protein length.</a:t>
            </a:r>
          </a:p>
          <a:p>
            <a:endParaRPr lang="en-US" dirty="0" smtClean="0">
              <a:solidFill>
                <a:srgbClr val="353535"/>
              </a:solidFill>
              <a:latin typeface="AppleSystemUIFont" charset="0"/>
            </a:endParaRPr>
          </a:p>
          <a:p>
            <a:r>
              <a:rPr lang="en-US" dirty="0" smtClean="0">
                <a:solidFill>
                  <a:srgbClr val="353535"/>
                </a:solidFill>
                <a:latin typeface="AppleSystemUIFont" charset="0"/>
              </a:rPr>
              <a:t>What is Cluster density?</a:t>
            </a:r>
          </a:p>
          <a:p>
            <a:endParaRPr lang="en-US" dirty="0" smtClean="0">
              <a:solidFill>
                <a:srgbClr val="353535"/>
              </a:solidFill>
              <a:latin typeface="AppleSystemUIFont" charset="0"/>
            </a:endParaRPr>
          </a:p>
          <a:p>
            <a:r>
              <a:rPr lang="en-US" dirty="0" smtClean="0">
                <a:solidFill>
                  <a:srgbClr val="353535"/>
                </a:solidFill>
                <a:latin typeface="AppleSystemUIFont" charset="0"/>
              </a:rPr>
              <a:t>I-TASSER generates full length model of proteins by excising continuous fragments from threading alignments  and then reassembling them using replica-exchanged Monte Carlo simulations. Low temperature replicas (decoys)  generated during the simulation are clustered by SPICKER and top five cluster centroids are selected for  generating full atomic models. The cluster density is defined as the number of structure decoys at an unit of space in the SPICKER cluster. A higher cluster density means the structure occurs more often in  the simulation trajectory and therefore signifies a better quality model. The values in the second last  columns of the above mentioned table </a:t>
            </a:r>
            <a:r>
              <a:rPr lang="en-US" dirty="0" err="1" smtClean="0">
                <a:solidFill>
                  <a:srgbClr val="353535"/>
                </a:solidFill>
                <a:latin typeface="AppleSystemUIFont" charset="0"/>
              </a:rPr>
              <a:t>repesents</a:t>
            </a:r>
            <a:r>
              <a:rPr lang="en-US" dirty="0" smtClean="0">
                <a:solidFill>
                  <a:srgbClr val="353535"/>
                </a:solidFill>
                <a:latin typeface="AppleSystemUIFont" charset="0"/>
              </a:rPr>
              <a:t> the number of structural decoys that are used in generating  each model. The last column represents the density of cluster. </a:t>
            </a:r>
          </a:p>
        </p:txBody>
      </p:sp>
    </p:spTree>
    <p:extLst>
      <p:ext uri="{BB962C8B-B14F-4D97-AF65-F5344CB8AC3E}">
        <p14:creationId xmlns:p14="http://schemas.microsoft.com/office/powerpoint/2010/main" val="395368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6936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23489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N1</a:t>
            </a:r>
            <a:r>
              <a:rPr lang="zh-CN" altLang="en-US" baseline="0" dirty="0" smtClean="0"/>
              <a:t> </a:t>
            </a:r>
            <a:r>
              <a:rPr lang="en-US" altLang="zh-CN" baseline="0" dirty="0" smtClean="0"/>
              <a:t>domain</a:t>
            </a:r>
            <a:r>
              <a:rPr lang="zh-CN" altLang="en-US" baseline="0" dirty="0" smtClean="0"/>
              <a:t> </a:t>
            </a:r>
            <a:r>
              <a:rPr lang="en-US" altLang="zh-CN" baseline="0" dirty="0" smtClean="0"/>
              <a:t>origin</a:t>
            </a:r>
            <a:endParaRPr lang="en-US" dirty="0"/>
          </a:p>
        </p:txBody>
      </p:sp>
    </p:spTree>
    <p:extLst>
      <p:ext uri="{BB962C8B-B14F-4D97-AF65-F5344CB8AC3E}">
        <p14:creationId xmlns:p14="http://schemas.microsoft.com/office/powerpoint/2010/main" val="160846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433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11010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93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39864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28014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41374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5559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121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smtClean="0"/>
              <a:t>Tools:</a:t>
            </a:r>
            <a:r>
              <a:rPr lang="zh-CN" altLang="en-US" baseline="0" dirty="0" smtClean="0"/>
              <a:t> </a:t>
            </a:r>
            <a:r>
              <a:rPr lang="en-US" altLang="zh-CN" baseline="0" dirty="0" smtClean="0"/>
              <a:t>protein</a:t>
            </a:r>
            <a:r>
              <a:rPr lang="zh-CN" altLang="en-US" baseline="0" dirty="0" smtClean="0"/>
              <a:t> </a:t>
            </a:r>
            <a:r>
              <a:rPr lang="en-US" altLang="zh-CN" baseline="0" dirty="0" smtClean="0"/>
              <a:t>stability</a:t>
            </a:r>
            <a:r>
              <a:rPr lang="zh-CN" altLang="en-US" baseline="0" dirty="0" smtClean="0"/>
              <a:t> </a:t>
            </a:r>
            <a:r>
              <a:rPr lang="en-US" altLang="zh-CN" baseline="0" dirty="0" err="1" smtClean="0"/>
              <a:t>etc</a:t>
            </a:r>
            <a:r>
              <a:rPr lang="zh-CN" altLang="en-US" baseline="0" dirty="0" smtClean="0"/>
              <a:t> </a:t>
            </a:r>
            <a:r>
              <a:rPr lang="en-US" altLang="zh-CN" baseline="0" dirty="0" smtClean="0"/>
              <a:t>..</a:t>
            </a:r>
            <a:endParaRPr dirty="0"/>
          </a:p>
        </p:txBody>
      </p:sp>
    </p:spTree>
    <p:extLst>
      <p:ext uri="{BB962C8B-B14F-4D97-AF65-F5344CB8AC3E}">
        <p14:creationId xmlns:p14="http://schemas.microsoft.com/office/powerpoint/2010/main" val="181408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878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4301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smtClean="0"/>
              <a:t>Change</a:t>
            </a:r>
            <a:r>
              <a:rPr lang="zh-CN" altLang="en-US" dirty="0" smtClean="0"/>
              <a:t> </a:t>
            </a:r>
            <a:r>
              <a:rPr lang="en-US" altLang="zh-CN" dirty="0" smtClean="0"/>
              <a:t>to</a:t>
            </a:r>
            <a:r>
              <a:rPr lang="zh-CN" altLang="en-US" baseline="0" dirty="0" smtClean="0"/>
              <a:t> </a:t>
            </a:r>
            <a:r>
              <a:rPr lang="en-US" altLang="zh-CN" baseline="0" dirty="0" smtClean="0"/>
              <a:t>stick</a:t>
            </a:r>
            <a:r>
              <a:rPr lang="zh-CN" altLang="en-US" baseline="0" dirty="0" smtClean="0"/>
              <a:t> </a:t>
            </a:r>
            <a:r>
              <a:rPr lang="en-US" altLang="zh-CN" baseline="0" dirty="0" smtClean="0"/>
              <a:t>to</a:t>
            </a:r>
            <a:r>
              <a:rPr lang="zh-CN" altLang="en-US" baseline="0" dirty="0" smtClean="0"/>
              <a:t> </a:t>
            </a:r>
            <a:r>
              <a:rPr lang="en-US" altLang="zh-CN" baseline="0" dirty="0" smtClean="0"/>
              <a:t>characterize</a:t>
            </a:r>
            <a:r>
              <a:rPr lang="zh-CN" altLang="en-US" baseline="0" dirty="0" smtClean="0"/>
              <a:t> </a:t>
            </a:r>
            <a:r>
              <a:rPr lang="en-US" altLang="zh-CN" baseline="0" dirty="0" smtClean="0"/>
              <a:t>the</a:t>
            </a:r>
            <a:r>
              <a:rPr lang="zh-CN" altLang="en-US" baseline="0" dirty="0" smtClean="0"/>
              <a:t> </a:t>
            </a:r>
            <a:r>
              <a:rPr lang="en-US" altLang="zh-CN" baseline="0" dirty="0" smtClean="0"/>
              <a:t>AA</a:t>
            </a:r>
            <a:r>
              <a:rPr lang="zh-CN" altLang="en-US" baseline="0" dirty="0" smtClean="0"/>
              <a:t> </a:t>
            </a:r>
            <a:r>
              <a:rPr lang="en-US" altLang="zh-CN" baseline="0" dirty="0" smtClean="0"/>
              <a:t>heavy</a:t>
            </a:r>
            <a:r>
              <a:rPr lang="zh-CN" altLang="en-US" baseline="0" dirty="0" smtClean="0"/>
              <a:t> </a:t>
            </a:r>
            <a:r>
              <a:rPr lang="en-US" altLang="zh-CN" baseline="0" dirty="0" smtClean="0"/>
              <a:t>atoms</a:t>
            </a:r>
            <a:r>
              <a:rPr lang="zh-CN" altLang="en-US" baseline="0" dirty="0" smtClean="0"/>
              <a:t> </a:t>
            </a:r>
            <a:endParaRPr dirty="0"/>
          </a:p>
        </p:txBody>
      </p:sp>
    </p:spTree>
    <p:extLst>
      <p:ext uri="{BB962C8B-B14F-4D97-AF65-F5344CB8AC3E}">
        <p14:creationId xmlns:p14="http://schemas.microsoft.com/office/powerpoint/2010/main" val="164503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smtClean="0"/>
              <a:t>More</a:t>
            </a:r>
            <a:r>
              <a:rPr lang="zh-CN" altLang="en-US" baseline="0" dirty="0" smtClean="0"/>
              <a:t> </a:t>
            </a:r>
            <a:r>
              <a:rPr lang="en-US" altLang="zh-CN" baseline="0" dirty="0" smtClean="0"/>
              <a:t>inN3-B</a:t>
            </a:r>
          </a:p>
          <a:p>
            <a:pPr marL="0" lvl="0" indent="0">
              <a:spcBef>
                <a:spcPts val="0"/>
              </a:spcBef>
              <a:spcAft>
                <a:spcPts val="0"/>
              </a:spcAft>
              <a:buNone/>
            </a:pPr>
            <a:r>
              <a:rPr lang="en-US" altLang="zh-CN" baseline="0" dirty="0" smtClean="0"/>
              <a:t>More</a:t>
            </a:r>
            <a:r>
              <a:rPr lang="zh-CN" altLang="en-US" baseline="0" dirty="0" smtClean="0"/>
              <a:t> </a:t>
            </a:r>
            <a:r>
              <a:rPr lang="en-US" altLang="zh-CN" baseline="0" dirty="0" smtClean="0"/>
              <a:t>conserved</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latch</a:t>
            </a:r>
            <a:r>
              <a:rPr lang="zh-CN" altLang="en-US" baseline="0" dirty="0" smtClean="0"/>
              <a:t> </a:t>
            </a:r>
            <a:r>
              <a:rPr lang="en-US" altLang="zh-CN" baseline="0" dirty="0" smtClean="0"/>
              <a:t>motif</a:t>
            </a:r>
            <a:r>
              <a:rPr lang="zh-CN" altLang="en-US" baseline="0" dirty="0" smtClean="0"/>
              <a:t> </a:t>
            </a:r>
            <a:endParaRPr lang="en-US" altLang="zh-CN" baseline="0" dirty="0" smtClean="0"/>
          </a:p>
          <a:p>
            <a:pPr marL="0" lvl="0" indent="0">
              <a:spcBef>
                <a:spcPts val="0"/>
              </a:spcBef>
              <a:spcAft>
                <a:spcPts val="0"/>
              </a:spcAft>
              <a:buNone/>
            </a:pPr>
            <a:r>
              <a:rPr lang="en-US" altLang="zh-CN" baseline="0" dirty="0" smtClean="0"/>
              <a:t>Look</a:t>
            </a:r>
            <a:r>
              <a:rPr lang="zh-CN" altLang="en-US" baseline="0" dirty="0" smtClean="0"/>
              <a:t> </a:t>
            </a:r>
            <a:r>
              <a:rPr lang="en-US" altLang="zh-CN" baseline="0" dirty="0" smtClean="0"/>
              <a:t>into</a:t>
            </a:r>
            <a:r>
              <a:rPr lang="zh-CN" altLang="en-US" baseline="0" dirty="0" smtClean="0"/>
              <a:t> </a:t>
            </a:r>
            <a:r>
              <a:rPr lang="en-US" altLang="zh-CN" baseline="0" dirty="0" smtClean="0"/>
              <a:t>the</a:t>
            </a:r>
            <a:r>
              <a:rPr lang="zh-CN" altLang="en-US" baseline="0" dirty="0" smtClean="0"/>
              <a:t> </a:t>
            </a:r>
            <a:r>
              <a:rPr lang="en-US" altLang="zh-CN" baseline="0" dirty="0" smtClean="0"/>
              <a:t>N3-B</a:t>
            </a:r>
            <a:r>
              <a:rPr lang="zh-CN" altLang="en-US" baseline="0" dirty="0" smtClean="0"/>
              <a:t> </a:t>
            </a:r>
            <a:r>
              <a:rPr lang="en-US" altLang="zh-CN" baseline="0" dirty="0" smtClean="0"/>
              <a:t>interface</a:t>
            </a:r>
            <a:r>
              <a:rPr lang="zh-CN" altLang="en-US" baseline="0" dirty="0" smtClean="0"/>
              <a:t> </a:t>
            </a:r>
            <a:r>
              <a:rPr lang="en-US" altLang="zh-CN" baseline="0" dirty="0" smtClean="0"/>
              <a:t>mutation</a:t>
            </a:r>
          </a:p>
          <a:p>
            <a:pPr marL="0" lvl="0" indent="0">
              <a:spcBef>
                <a:spcPts val="0"/>
              </a:spcBef>
              <a:spcAft>
                <a:spcPts val="0"/>
              </a:spcAft>
              <a:buNone/>
            </a:pPr>
            <a:endParaRPr lang="en-US" baseline="0" dirty="0" smtClean="0"/>
          </a:p>
          <a:p>
            <a:pPr marL="0" lvl="0" indent="0">
              <a:spcBef>
                <a:spcPts val="0"/>
              </a:spcBef>
              <a:spcAft>
                <a:spcPts val="0"/>
              </a:spcAft>
              <a:buNone/>
            </a:pPr>
            <a:r>
              <a:rPr lang="en-US" altLang="zh-CN" baseline="0" dirty="0" smtClean="0"/>
              <a:t>Nomenclature</a:t>
            </a:r>
            <a:r>
              <a:rPr lang="zh-CN" altLang="en-US" baseline="0" dirty="0" smtClean="0"/>
              <a:t> </a:t>
            </a:r>
            <a:endParaRPr dirty="0"/>
          </a:p>
        </p:txBody>
      </p:sp>
    </p:spTree>
    <p:extLst>
      <p:ext uri="{BB962C8B-B14F-4D97-AF65-F5344CB8AC3E}">
        <p14:creationId xmlns:p14="http://schemas.microsoft.com/office/powerpoint/2010/main" val="135919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381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0325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1524800" y="672606"/>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Shape 11"/>
          <p:cNvSpPr/>
          <p:nvPr/>
        </p:nvSpPr>
        <p:spPr>
          <a:xfrm rot="10800000">
            <a:off x="6537563"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Shape 1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Shape 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Shape 1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Shape 55"/>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Shape 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Shape 18"/>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Shape 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Shape 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Shape 28"/>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Shape 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Shape 36"/>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Shape 45"/>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Shape 4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rgbClr val="001539"/>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zhanglab.ccmb.med.umich.edu/I-TASSER/output/S403704/" TargetMode="External"/><Relationship Id="rId4" Type="http://schemas.openxmlformats.org/officeDocument/2006/relationships/hyperlink" Target="https://zhanglab.ccmb.med.umich.edu/I-TASSER/output/S404019/" TargetMode="External"/><Relationship Id="rId5"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robetta.bakerlab.org/results.jsp?id=84088" TargetMode="Externa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UafA Project Update</a:t>
            </a:r>
            <a:endParaRPr/>
          </a:p>
        </p:txBody>
      </p:sp>
      <p:sp>
        <p:nvSpPr>
          <p:cNvPr id="64" name="Shape 6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100">
                <a:solidFill>
                  <a:srgbClr val="CACACA"/>
                </a:solidFill>
                <a:latin typeface="Average"/>
                <a:ea typeface="Average"/>
                <a:cs typeface="Average"/>
                <a:sym typeface="Average"/>
              </a:rPr>
              <a:t>180613 Changhua Yu</a:t>
            </a:r>
            <a:endParaRPr sz="2100">
              <a:solidFill>
                <a:srgbClr val="CACACA"/>
              </a:solidFill>
              <a:latin typeface="Average"/>
              <a:ea typeface="Average"/>
              <a:cs typeface="Average"/>
              <a:sym typeface="Average"/>
            </a:endParaRPr>
          </a:p>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Mute_count </a:t>
            </a:r>
            <a:endParaRPr/>
          </a:p>
        </p:txBody>
      </p:sp>
      <p:pic>
        <p:nvPicPr>
          <p:cNvPr id="128" name="Shape 128"/>
          <p:cNvPicPr preferRelativeResize="0"/>
          <p:nvPr/>
        </p:nvPicPr>
        <p:blipFill rotWithShape="1">
          <a:blip r:embed="rId3">
            <a:alphaModFix/>
          </a:blip>
          <a:srcRect/>
          <a:stretch/>
        </p:blipFill>
        <p:spPr>
          <a:xfrm>
            <a:off x="387912" y="1811350"/>
            <a:ext cx="5906376" cy="1883350"/>
          </a:xfrm>
          <a:prstGeom prst="rect">
            <a:avLst/>
          </a:prstGeom>
          <a:noFill/>
          <a:ln>
            <a:noFill/>
          </a:ln>
        </p:spPr>
      </p:pic>
      <p:pic>
        <p:nvPicPr>
          <p:cNvPr id="129" name="Shape 129"/>
          <p:cNvPicPr preferRelativeResize="0"/>
          <p:nvPr/>
        </p:nvPicPr>
        <p:blipFill>
          <a:blip r:embed="rId4">
            <a:alphaModFix/>
          </a:blip>
          <a:stretch>
            <a:fillRect/>
          </a:stretch>
        </p:blipFill>
        <p:spPr>
          <a:xfrm>
            <a:off x="6517200" y="152400"/>
            <a:ext cx="2452044" cy="4838700"/>
          </a:xfrm>
          <a:prstGeom prst="rect">
            <a:avLst/>
          </a:prstGeom>
          <a:noFill/>
          <a:ln>
            <a:noFill/>
          </a:ln>
        </p:spPr>
      </p:pic>
      <p:sp>
        <p:nvSpPr>
          <p:cNvPr id="130" name="Shape 130"/>
          <p:cNvSpPr txBox="1"/>
          <p:nvPr/>
        </p:nvSpPr>
        <p:spPr>
          <a:xfrm>
            <a:off x="534275" y="4090875"/>
            <a:ext cx="4521600" cy="56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Which site/region has the most frequent change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Mute_specific_count </a:t>
            </a:r>
            <a:endParaRPr/>
          </a:p>
        </p:txBody>
      </p:sp>
      <p:pic>
        <p:nvPicPr>
          <p:cNvPr id="136" name="Shape 136"/>
          <p:cNvPicPr preferRelativeResize="0"/>
          <p:nvPr/>
        </p:nvPicPr>
        <p:blipFill rotWithShape="1">
          <a:blip r:embed="rId3">
            <a:alphaModFix/>
          </a:blip>
          <a:srcRect b="1700"/>
          <a:stretch/>
        </p:blipFill>
        <p:spPr>
          <a:xfrm>
            <a:off x="464100" y="1363625"/>
            <a:ext cx="3752475" cy="2060950"/>
          </a:xfrm>
          <a:prstGeom prst="rect">
            <a:avLst/>
          </a:prstGeom>
          <a:noFill/>
          <a:ln>
            <a:noFill/>
          </a:ln>
        </p:spPr>
      </p:pic>
      <p:pic>
        <p:nvPicPr>
          <p:cNvPr id="137" name="Shape 137"/>
          <p:cNvPicPr preferRelativeResize="0"/>
          <p:nvPr/>
        </p:nvPicPr>
        <p:blipFill rotWithShape="1">
          <a:blip r:embed="rId4">
            <a:alphaModFix/>
          </a:blip>
          <a:srcRect t="-1667" r="44202"/>
          <a:stretch/>
        </p:blipFill>
        <p:spPr>
          <a:xfrm>
            <a:off x="5024969" y="1236014"/>
            <a:ext cx="3402426" cy="3123499"/>
          </a:xfrm>
          <a:prstGeom prst="rect">
            <a:avLst/>
          </a:prstGeom>
          <a:noFill/>
          <a:ln>
            <a:noFill/>
          </a:ln>
        </p:spPr>
      </p:pic>
      <p:sp>
        <p:nvSpPr>
          <p:cNvPr id="138" name="Shape 138"/>
          <p:cNvSpPr txBox="1"/>
          <p:nvPr/>
        </p:nvSpPr>
        <p:spPr>
          <a:xfrm>
            <a:off x="450100" y="3644300"/>
            <a:ext cx="3872100"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1300">
                <a:solidFill>
                  <a:schemeClr val="dk1"/>
                </a:solidFill>
                <a:latin typeface="Cabin"/>
                <a:ea typeface="Cabin"/>
                <a:cs typeface="Cabin"/>
                <a:sym typeface="Cabin"/>
              </a:rPr>
              <a:t> Which site-AA pair has the highest rate of change (should incorporate the annotated region)</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a:t>
            </a:r>
            <a:endParaRPr/>
          </a:p>
          <a:p>
            <a:pPr marL="0" lvl="0" indent="0">
              <a:spcBef>
                <a:spcPts val="0"/>
              </a:spcBef>
              <a:spcAft>
                <a:spcPts val="0"/>
              </a:spcAft>
              <a:buNone/>
            </a:pPr>
            <a:r>
              <a:rPr lang="en"/>
              <a:t>mute_corr_count      </a:t>
            </a:r>
            <a:endParaRPr/>
          </a:p>
        </p:txBody>
      </p:sp>
      <p:sp>
        <p:nvSpPr>
          <p:cNvPr id="144" name="Shape 144"/>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p>
            <a:pPr marL="457200" lvl="0" indent="-317500" rtl="0">
              <a:lnSpc>
                <a:spcPct val="150000"/>
              </a:lnSpc>
              <a:spcBef>
                <a:spcPts val="0"/>
              </a:spcBef>
              <a:spcAft>
                <a:spcPts val="0"/>
              </a:spcAft>
              <a:buSzPts val="1400"/>
              <a:buChar char="-"/>
            </a:pPr>
            <a:r>
              <a:rPr lang="en" sz="1300">
                <a:latin typeface="Cabin"/>
                <a:ea typeface="Cabin"/>
                <a:cs typeface="Cabin"/>
                <a:sym typeface="Cabin"/>
              </a:rPr>
              <a:t>Take the counts from the correlation count matrix</a:t>
            </a:r>
            <a:endParaRPr sz="1300">
              <a:latin typeface="Cabin"/>
              <a:ea typeface="Cabin"/>
              <a:cs typeface="Cabin"/>
              <a:sym typeface="Cabin"/>
            </a:endParaRPr>
          </a:p>
          <a:p>
            <a:pPr marL="457200" lvl="0" indent="-311150" rtl="0">
              <a:lnSpc>
                <a:spcPct val="150000"/>
              </a:lnSpc>
              <a:spcBef>
                <a:spcPts val="0"/>
              </a:spcBef>
              <a:spcAft>
                <a:spcPts val="0"/>
              </a:spcAft>
              <a:buSzPts val="1300"/>
              <a:buFont typeface="Cabin"/>
              <a:buChar char="-"/>
            </a:pPr>
            <a:r>
              <a:rPr lang="en" sz="1300">
                <a:latin typeface="Cabin"/>
                <a:ea typeface="Cabin"/>
                <a:cs typeface="Cabin"/>
                <a:sym typeface="Cabin"/>
              </a:rPr>
              <a:t>Show how pairs of mutation interact</a:t>
            </a:r>
            <a:endParaRPr sz="1300">
              <a:latin typeface="Cabin"/>
              <a:ea typeface="Cabin"/>
              <a:cs typeface="Cabin"/>
              <a:sym typeface="Cabin"/>
            </a:endParaRPr>
          </a:p>
          <a:p>
            <a:pPr marL="457200" lvl="0" indent="-311150" rtl="0">
              <a:lnSpc>
                <a:spcPct val="150000"/>
              </a:lnSpc>
              <a:spcBef>
                <a:spcPts val="0"/>
              </a:spcBef>
              <a:spcAft>
                <a:spcPts val="0"/>
              </a:spcAft>
              <a:buSzPts val="1300"/>
              <a:buFont typeface="Cabin"/>
              <a:buChar char="-"/>
            </a:pPr>
            <a:r>
              <a:rPr lang="en" sz="1300">
                <a:latin typeface="Cabin"/>
                <a:ea typeface="Cabin"/>
                <a:cs typeface="Cabin"/>
                <a:sym typeface="Cabin"/>
              </a:rPr>
              <a:t>(region annotation should be added)</a:t>
            </a:r>
            <a:endParaRPr sz="1300">
              <a:latin typeface="Cabin"/>
              <a:ea typeface="Cabin"/>
              <a:cs typeface="Cabin"/>
              <a:sym typeface="Cabin"/>
            </a:endParaRPr>
          </a:p>
          <a:p>
            <a:pPr marL="457200" lvl="0" indent="-311150" rtl="0">
              <a:lnSpc>
                <a:spcPct val="150000"/>
              </a:lnSpc>
              <a:spcBef>
                <a:spcPts val="0"/>
              </a:spcBef>
              <a:spcAft>
                <a:spcPts val="0"/>
              </a:spcAft>
              <a:buSzPts val="1300"/>
              <a:buFont typeface="Cabin"/>
              <a:buChar char="-"/>
            </a:pPr>
            <a:r>
              <a:rPr lang="en" sz="1300">
                <a:latin typeface="Cabin"/>
                <a:ea typeface="Cabin"/>
                <a:cs typeface="Cabin"/>
                <a:sym typeface="Cabin"/>
              </a:rPr>
              <a:t>Some of the correlation exceed word = 2 and should be further aligned (e.g 521, 548, 772)--find the longest connected correlated subsets</a:t>
            </a:r>
            <a:endParaRPr sz="1300">
              <a:latin typeface="Cabin"/>
              <a:ea typeface="Cabin"/>
              <a:cs typeface="Cabin"/>
              <a:sym typeface="Cabin"/>
            </a:endParaRPr>
          </a:p>
        </p:txBody>
      </p:sp>
      <p:pic>
        <p:nvPicPr>
          <p:cNvPr id="145" name="Shape 145"/>
          <p:cNvPicPr preferRelativeResize="0"/>
          <p:nvPr/>
        </p:nvPicPr>
        <p:blipFill>
          <a:blip r:embed="rId3">
            <a:alphaModFix/>
          </a:blip>
          <a:stretch>
            <a:fillRect/>
          </a:stretch>
        </p:blipFill>
        <p:spPr>
          <a:xfrm>
            <a:off x="279195" y="1144125"/>
            <a:ext cx="4663680" cy="342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Common “long” correlated sites </a:t>
            </a:r>
            <a:endParaRPr/>
          </a:p>
        </p:txBody>
      </p:sp>
      <p:sp>
        <p:nvSpPr>
          <p:cNvPr id="151" name="Shape 151"/>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1.[29,43,48,30,92]</a:t>
            </a:r>
            <a:endParaRPr dirty="0"/>
          </a:p>
          <a:p>
            <a:pPr marL="0" lvl="0" indent="0">
              <a:spcBef>
                <a:spcPts val="1600"/>
              </a:spcBef>
              <a:spcAft>
                <a:spcPts val="0"/>
              </a:spcAft>
              <a:buNone/>
            </a:pPr>
            <a:r>
              <a:rPr lang="en" dirty="0"/>
              <a:t>2.[11,16,19,65,84,92]</a:t>
            </a:r>
            <a:endParaRPr dirty="0"/>
          </a:p>
          <a:p>
            <a:pPr marL="0" lvl="0" indent="0">
              <a:spcBef>
                <a:spcPts val="1600"/>
              </a:spcBef>
              <a:spcAft>
                <a:spcPts val="0"/>
              </a:spcAft>
              <a:buNone/>
            </a:pPr>
            <a:r>
              <a:rPr lang="en" dirty="0"/>
              <a:t>3.[35,50,55,84,88,92]</a:t>
            </a:r>
            <a:endParaRPr dirty="0"/>
          </a:p>
          <a:p>
            <a:pPr marL="0" lvl="0" indent="0">
              <a:spcBef>
                <a:spcPts val="1600"/>
              </a:spcBef>
              <a:spcAft>
                <a:spcPts val="0"/>
              </a:spcAft>
              <a:buNone/>
            </a:pPr>
            <a:r>
              <a:rPr lang="en" dirty="0"/>
              <a:t>4.[44, 50, 87, 92]</a:t>
            </a:r>
            <a:endParaRPr dirty="0"/>
          </a:p>
          <a:p>
            <a:pPr marL="0" lvl="0" indent="0">
              <a:spcBef>
                <a:spcPts val="1600"/>
              </a:spcBef>
              <a:spcAft>
                <a:spcPts val="1600"/>
              </a:spcAft>
              <a:buNone/>
            </a:pPr>
            <a:r>
              <a:rPr lang="en" dirty="0"/>
              <a:t>From the mute_corr_count_2</a:t>
            </a:r>
            <a:endParaRPr dirty="0"/>
          </a:p>
        </p:txBody>
      </p:sp>
      <p:pic>
        <p:nvPicPr>
          <p:cNvPr id="152" name="Shape 152"/>
          <p:cNvPicPr preferRelativeResize="0"/>
          <p:nvPr/>
        </p:nvPicPr>
        <p:blipFill>
          <a:blip r:embed="rId3">
            <a:alphaModFix/>
          </a:blip>
          <a:stretch>
            <a:fillRect/>
          </a:stretch>
        </p:blipFill>
        <p:spPr>
          <a:xfrm>
            <a:off x="3610848" y="1144125"/>
            <a:ext cx="5004575" cy="299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Adjacency Plot</a:t>
            </a:r>
            <a:endParaRPr/>
          </a:p>
        </p:txBody>
      </p:sp>
      <p:graphicFrame>
        <p:nvGraphicFramePr>
          <p:cNvPr id="158" name="Shape 158"/>
          <p:cNvGraphicFramePr/>
          <p:nvPr/>
        </p:nvGraphicFramePr>
        <p:xfrm>
          <a:off x="7836275" y="74100"/>
          <a:ext cx="1279100" cy="2095314"/>
        </p:xfrm>
        <a:graphic>
          <a:graphicData uri="http://schemas.openxmlformats.org/drawingml/2006/table">
            <a:tbl>
              <a:tblPr>
                <a:noFill/>
                <a:tableStyleId>{F3EC5C9F-9261-446A-B421-D47614206052}</a:tableStyleId>
              </a:tblPr>
              <a:tblGrid>
                <a:gridCol w="479675"/>
                <a:gridCol w="799425"/>
              </a:tblGrid>
              <a:tr h="213825">
                <a:tc>
                  <a:txBody>
                    <a:bodyPr/>
                    <a:lstStyle/>
                    <a:p>
                      <a:pPr marL="0" lvl="0" indent="0" algn="ctr" rtl="0">
                        <a:lnSpc>
                          <a:spcPct val="115000"/>
                        </a:lnSpc>
                        <a:spcBef>
                          <a:spcPts val="0"/>
                        </a:spcBef>
                        <a:spcAft>
                          <a:spcPts val="0"/>
                        </a:spcAft>
                        <a:buNone/>
                      </a:pPr>
                      <a:r>
                        <a:rPr lang="en" sz="700">
                          <a:solidFill>
                            <a:srgbClr val="FFFFFF"/>
                          </a:solidFill>
                        </a:rPr>
                        <a:t>Domain</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Color</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86225">
                <a:tc>
                  <a:txBody>
                    <a:bodyPr/>
                    <a:lstStyle/>
                    <a:p>
                      <a:pPr marL="0" lvl="0" indent="0" algn="ctr" rtl="0">
                        <a:lnSpc>
                          <a:spcPct val="115000"/>
                        </a:lnSpc>
                        <a:spcBef>
                          <a:spcPts val="0"/>
                        </a:spcBef>
                        <a:spcAft>
                          <a:spcPts val="0"/>
                        </a:spcAft>
                        <a:buNone/>
                      </a:pPr>
                      <a:r>
                        <a:rPr lang="en" sz="700">
                          <a:solidFill>
                            <a:srgbClr val="FFFFFF"/>
                          </a:solidFill>
                        </a:rPr>
                        <a:t>N3-B loop</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yellow</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86225">
                <a:tc>
                  <a:txBody>
                    <a:bodyPr/>
                    <a:lstStyle/>
                    <a:p>
                      <a:pPr marL="0" lvl="0" indent="0" algn="ctr" rtl="0">
                        <a:lnSpc>
                          <a:spcPct val="115000"/>
                        </a:lnSpc>
                        <a:spcBef>
                          <a:spcPts val="0"/>
                        </a:spcBef>
                        <a:spcAft>
                          <a:spcPts val="0"/>
                        </a:spcAft>
                        <a:buNone/>
                      </a:pPr>
                      <a:r>
                        <a:rPr lang="en" sz="700">
                          <a:solidFill>
                            <a:srgbClr val="FFFFFF"/>
                          </a:solidFill>
                        </a:rPr>
                        <a:t>N2-N3 interface</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green</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86225">
                <a:tc>
                  <a:txBody>
                    <a:bodyPr/>
                    <a:lstStyle/>
                    <a:p>
                      <a:pPr marL="0" lvl="0" indent="0" algn="ctr" rtl="0">
                        <a:lnSpc>
                          <a:spcPct val="115000"/>
                        </a:lnSpc>
                        <a:spcBef>
                          <a:spcPts val="0"/>
                        </a:spcBef>
                        <a:spcAft>
                          <a:spcPts val="0"/>
                        </a:spcAft>
                        <a:buNone/>
                      </a:pPr>
                      <a:r>
                        <a:rPr lang="en" sz="700">
                          <a:solidFill>
                            <a:srgbClr val="FFFFFF"/>
                          </a:solidFill>
                        </a:rPr>
                        <a:t>N2-B interface</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sz="700">
                        <a:solidFill>
                          <a:srgbClr val="FFFFFF"/>
                        </a:solidFill>
                      </a:endParaRPr>
                    </a:p>
                    <a:p>
                      <a:pPr marL="0" lvl="0" indent="0" algn="ctr" rtl="0">
                        <a:spcBef>
                          <a:spcPts val="0"/>
                        </a:spcBef>
                        <a:spcAft>
                          <a:spcPts val="0"/>
                        </a:spcAft>
                        <a:buNone/>
                      </a:pPr>
                      <a:r>
                        <a:rPr lang="en" sz="700">
                          <a:solidFill>
                            <a:srgbClr val="FFFFFF"/>
                          </a:solidFill>
                        </a:rPr>
                        <a:t>purple</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415025">
                <a:tc>
                  <a:txBody>
                    <a:bodyPr/>
                    <a:lstStyle/>
                    <a:p>
                      <a:pPr marL="0" lvl="0" indent="0" algn="ctr" rtl="0">
                        <a:lnSpc>
                          <a:spcPct val="115000"/>
                        </a:lnSpc>
                        <a:spcBef>
                          <a:spcPts val="0"/>
                        </a:spcBef>
                        <a:spcAft>
                          <a:spcPts val="0"/>
                        </a:spcAft>
                        <a:buNone/>
                      </a:pPr>
                      <a:r>
                        <a:rPr lang="en" sz="700">
                          <a:solidFill>
                            <a:srgbClr val="FFFFFF"/>
                          </a:solidFill>
                        </a:rPr>
                        <a:t>B loop stabilized by K</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700">
                          <a:solidFill>
                            <a:srgbClr val="FFFFFF"/>
                          </a:solidFill>
                        </a:rPr>
                        <a:t>orange</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157425">
                <a:tc>
                  <a:txBody>
                    <a:bodyPr/>
                    <a:lstStyle/>
                    <a:p>
                      <a:pPr marL="0" lvl="0" indent="0" algn="ctr" rtl="0">
                        <a:lnSpc>
                          <a:spcPct val="115000"/>
                        </a:lnSpc>
                        <a:spcBef>
                          <a:spcPts val="0"/>
                        </a:spcBef>
                        <a:spcAft>
                          <a:spcPts val="0"/>
                        </a:spcAft>
                        <a:buNone/>
                      </a:pPr>
                      <a:r>
                        <a:rPr lang="en" sz="700">
                          <a:solidFill>
                            <a:srgbClr val="FFFFFF"/>
                          </a:solidFill>
                        </a:rPr>
                        <a:t>N2</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greencyan</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86225">
                <a:tc>
                  <a:txBody>
                    <a:bodyPr/>
                    <a:lstStyle/>
                    <a:p>
                      <a:pPr marL="0" lvl="0" indent="0" algn="ctr" rtl="0">
                        <a:lnSpc>
                          <a:spcPct val="115000"/>
                        </a:lnSpc>
                        <a:spcBef>
                          <a:spcPts val="0"/>
                        </a:spcBef>
                        <a:spcAft>
                          <a:spcPts val="0"/>
                        </a:spcAft>
                        <a:buNone/>
                      </a:pPr>
                      <a:r>
                        <a:rPr lang="en" sz="700">
                          <a:solidFill>
                            <a:srgbClr val="FFFFFF"/>
                          </a:solidFill>
                        </a:rPr>
                        <a:t>non-overlap</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blue</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157425">
                <a:tc>
                  <a:txBody>
                    <a:bodyPr/>
                    <a:lstStyle/>
                    <a:p>
                      <a:pPr marL="0" lvl="0" indent="0" algn="ctr" rtl="0">
                        <a:lnSpc>
                          <a:spcPct val="115000"/>
                        </a:lnSpc>
                        <a:spcBef>
                          <a:spcPts val="0"/>
                        </a:spcBef>
                        <a:spcAft>
                          <a:spcPts val="0"/>
                        </a:spcAft>
                        <a:buNone/>
                      </a:pPr>
                      <a:r>
                        <a:rPr lang="en" sz="700">
                          <a:solidFill>
                            <a:srgbClr val="FFFFFF"/>
                          </a:solidFill>
                        </a:rPr>
                        <a:t>overlap</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700">
                          <a:solidFill>
                            <a:srgbClr val="FFFFFF"/>
                          </a:solidFill>
                        </a:rPr>
                        <a:t>red</a:t>
                      </a:r>
                      <a:endParaRPr sz="7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bl>
          </a:graphicData>
        </a:graphic>
      </p:graphicFrame>
      <p:pic>
        <p:nvPicPr>
          <p:cNvPr id="160" name="Shape 160"/>
          <p:cNvPicPr preferRelativeResize="0"/>
          <p:nvPr/>
        </p:nvPicPr>
        <p:blipFill>
          <a:blip r:embed="rId3">
            <a:alphaModFix/>
          </a:blip>
          <a:stretch>
            <a:fillRect/>
          </a:stretch>
        </p:blipFill>
        <p:spPr>
          <a:xfrm>
            <a:off x="134175" y="3341250"/>
            <a:ext cx="1794024" cy="1591876"/>
          </a:xfrm>
          <a:prstGeom prst="rect">
            <a:avLst/>
          </a:prstGeom>
          <a:noFill/>
          <a:ln>
            <a:noFill/>
          </a:ln>
        </p:spPr>
      </p:pic>
      <p:pic>
        <p:nvPicPr>
          <p:cNvPr id="161" name="Shape 161"/>
          <p:cNvPicPr preferRelativeResize="0"/>
          <p:nvPr/>
        </p:nvPicPr>
        <p:blipFill>
          <a:blip r:embed="rId4">
            <a:alphaModFix/>
          </a:blip>
          <a:stretch>
            <a:fillRect/>
          </a:stretch>
        </p:blipFill>
        <p:spPr>
          <a:xfrm>
            <a:off x="2062400" y="1391503"/>
            <a:ext cx="1794025" cy="1591874"/>
          </a:xfrm>
          <a:prstGeom prst="rect">
            <a:avLst/>
          </a:prstGeom>
          <a:noFill/>
          <a:ln>
            <a:noFill/>
          </a:ln>
        </p:spPr>
      </p:pic>
      <p:pic>
        <p:nvPicPr>
          <p:cNvPr id="162" name="Shape 162"/>
          <p:cNvPicPr preferRelativeResize="0"/>
          <p:nvPr/>
        </p:nvPicPr>
        <p:blipFill>
          <a:blip r:embed="rId5">
            <a:alphaModFix/>
          </a:blip>
          <a:stretch>
            <a:fillRect/>
          </a:stretch>
        </p:blipFill>
        <p:spPr>
          <a:xfrm>
            <a:off x="2062400" y="3341249"/>
            <a:ext cx="1794025" cy="1591875"/>
          </a:xfrm>
          <a:prstGeom prst="rect">
            <a:avLst/>
          </a:prstGeom>
          <a:noFill/>
          <a:ln>
            <a:noFill/>
          </a:ln>
        </p:spPr>
      </p:pic>
      <p:pic>
        <p:nvPicPr>
          <p:cNvPr id="163" name="Shape 163"/>
          <p:cNvPicPr preferRelativeResize="0"/>
          <p:nvPr/>
        </p:nvPicPr>
        <p:blipFill>
          <a:blip r:embed="rId6">
            <a:alphaModFix/>
          </a:blip>
          <a:stretch>
            <a:fillRect/>
          </a:stretch>
        </p:blipFill>
        <p:spPr>
          <a:xfrm>
            <a:off x="4014225" y="3341249"/>
            <a:ext cx="1794025" cy="1591875"/>
          </a:xfrm>
          <a:prstGeom prst="rect">
            <a:avLst/>
          </a:prstGeom>
          <a:noFill/>
          <a:ln>
            <a:noFill/>
          </a:ln>
        </p:spPr>
      </p:pic>
      <p:pic>
        <p:nvPicPr>
          <p:cNvPr id="164" name="Shape 164"/>
          <p:cNvPicPr preferRelativeResize="0"/>
          <p:nvPr/>
        </p:nvPicPr>
        <p:blipFill>
          <a:blip r:embed="rId7">
            <a:alphaModFix/>
          </a:blip>
          <a:stretch>
            <a:fillRect/>
          </a:stretch>
        </p:blipFill>
        <p:spPr>
          <a:xfrm>
            <a:off x="4014225" y="1391500"/>
            <a:ext cx="1794025" cy="1591874"/>
          </a:xfrm>
          <a:prstGeom prst="rect">
            <a:avLst/>
          </a:prstGeom>
          <a:noFill/>
          <a:ln>
            <a:noFill/>
          </a:ln>
        </p:spPr>
      </p:pic>
      <p:pic>
        <p:nvPicPr>
          <p:cNvPr id="165" name="Shape 165"/>
          <p:cNvPicPr preferRelativeResize="0"/>
          <p:nvPr/>
        </p:nvPicPr>
        <p:blipFill>
          <a:blip r:embed="rId8">
            <a:alphaModFix/>
          </a:blip>
          <a:stretch>
            <a:fillRect/>
          </a:stretch>
        </p:blipFill>
        <p:spPr>
          <a:xfrm>
            <a:off x="5966050" y="3341250"/>
            <a:ext cx="1794026" cy="1591874"/>
          </a:xfrm>
          <a:prstGeom prst="rect">
            <a:avLst/>
          </a:prstGeom>
          <a:noFill/>
          <a:ln>
            <a:noFill/>
          </a:ln>
        </p:spPr>
      </p:pic>
      <p:pic>
        <p:nvPicPr>
          <p:cNvPr id="166" name="Shape 166"/>
          <p:cNvPicPr preferRelativeResize="0"/>
          <p:nvPr/>
        </p:nvPicPr>
        <p:blipFill>
          <a:blip r:embed="rId9">
            <a:alphaModFix/>
          </a:blip>
          <a:stretch>
            <a:fillRect/>
          </a:stretch>
        </p:blipFill>
        <p:spPr>
          <a:xfrm>
            <a:off x="5966050" y="1391500"/>
            <a:ext cx="1794026" cy="1591875"/>
          </a:xfrm>
          <a:prstGeom prst="rect">
            <a:avLst/>
          </a:prstGeom>
          <a:noFill/>
          <a:ln>
            <a:noFill/>
          </a:ln>
        </p:spPr>
      </p:pic>
      <p:pic>
        <p:nvPicPr>
          <p:cNvPr id="159" name="Shape 159"/>
          <p:cNvPicPr preferRelativeResize="0"/>
          <p:nvPr/>
        </p:nvPicPr>
        <p:blipFill>
          <a:blip r:embed="rId10">
            <a:alphaModFix/>
          </a:blip>
          <a:stretch>
            <a:fillRect/>
          </a:stretch>
        </p:blipFill>
        <p:spPr>
          <a:xfrm>
            <a:off x="161735" y="1456550"/>
            <a:ext cx="1824466" cy="1526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N1 Region structure prediction</a:t>
            </a:r>
            <a:endParaRPr/>
          </a:p>
        </p:txBody>
      </p:sp>
      <p:pic>
        <p:nvPicPr>
          <p:cNvPr id="172" name="Shape 172"/>
          <p:cNvPicPr preferRelativeResize="0"/>
          <p:nvPr/>
        </p:nvPicPr>
        <p:blipFill>
          <a:blip r:embed="rId3">
            <a:alphaModFix/>
          </a:blip>
          <a:stretch>
            <a:fillRect/>
          </a:stretch>
        </p:blipFill>
        <p:spPr>
          <a:xfrm>
            <a:off x="6236600" y="151298"/>
            <a:ext cx="2222425" cy="4838697"/>
          </a:xfrm>
          <a:prstGeom prst="rect">
            <a:avLst/>
          </a:prstGeom>
          <a:noFill/>
          <a:ln>
            <a:noFill/>
          </a:ln>
        </p:spPr>
      </p:pic>
      <p:sp>
        <p:nvSpPr>
          <p:cNvPr id="173" name="Shape 173"/>
          <p:cNvSpPr txBox="1"/>
          <p:nvPr/>
        </p:nvSpPr>
        <p:spPr>
          <a:xfrm>
            <a:off x="1954700" y="91100"/>
            <a:ext cx="4281900" cy="4764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Pfam</a:t>
            </a:r>
            <a:endParaRPr/>
          </a:p>
        </p:txBody>
      </p:sp>
      <p:pic>
        <p:nvPicPr>
          <p:cNvPr id="179" name="Shape 179"/>
          <p:cNvPicPr preferRelativeResize="0"/>
          <p:nvPr/>
        </p:nvPicPr>
        <p:blipFill>
          <a:blip r:embed="rId3">
            <a:alphaModFix/>
          </a:blip>
          <a:stretch>
            <a:fillRect/>
          </a:stretch>
        </p:blipFill>
        <p:spPr>
          <a:xfrm>
            <a:off x="2864695" y="196306"/>
            <a:ext cx="5074528" cy="4637863"/>
          </a:xfrm>
          <a:prstGeom prst="rect">
            <a:avLst/>
          </a:prstGeom>
          <a:noFill/>
          <a:ln>
            <a:noFill/>
          </a:ln>
        </p:spPr>
      </p:pic>
      <p:pic>
        <p:nvPicPr>
          <p:cNvPr id="180" name="Shape 180"/>
          <p:cNvPicPr preferRelativeResize="0"/>
          <p:nvPr/>
        </p:nvPicPr>
        <p:blipFill>
          <a:blip r:embed="rId4">
            <a:alphaModFix/>
          </a:blip>
          <a:stretch>
            <a:fillRect/>
          </a:stretch>
        </p:blipFill>
        <p:spPr>
          <a:xfrm>
            <a:off x="610324" y="933581"/>
            <a:ext cx="7923352" cy="39005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Phyre2</a:t>
            </a:r>
            <a:endParaRPr/>
          </a:p>
        </p:txBody>
      </p:sp>
      <p:pic>
        <p:nvPicPr>
          <p:cNvPr id="186" name="Shape 186"/>
          <p:cNvPicPr preferRelativeResize="0"/>
          <p:nvPr/>
        </p:nvPicPr>
        <p:blipFill>
          <a:blip r:embed="rId3">
            <a:alphaModFix/>
          </a:blip>
          <a:stretch>
            <a:fillRect/>
          </a:stretch>
        </p:blipFill>
        <p:spPr>
          <a:xfrm>
            <a:off x="0" y="1464875"/>
            <a:ext cx="4530576" cy="2557150"/>
          </a:xfrm>
          <a:prstGeom prst="rect">
            <a:avLst/>
          </a:prstGeom>
          <a:noFill/>
          <a:ln>
            <a:noFill/>
          </a:ln>
        </p:spPr>
      </p:pic>
      <p:pic>
        <p:nvPicPr>
          <p:cNvPr id="187" name="Shape 187"/>
          <p:cNvPicPr preferRelativeResize="0"/>
          <p:nvPr/>
        </p:nvPicPr>
        <p:blipFill>
          <a:blip r:embed="rId4">
            <a:alphaModFix/>
          </a:blip>
          <a:stretch>
            <a:fillRect/>
          </a:stretch>
        </p:blipFill>
        <p:spPr>
          <a:xfrm>
            <a:off x="4530435" y="1464875"/>
            <a:ext cx="4530573" cy="255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229423"/>
            <a:ext cx="8368200" cy="686100"/>
          </a:xfrm>
        </p:spPr>
        <p:txBody>
          <a:bodyPr/>
          <a:lstStyle/>
          <a:p>
            <a:r>
              <a:rPr lang="en-US" altLang="zh-CN" smtClean="0"/>
              <a:t>I-TASSER</a:t>
            </a:r>
            <a:endParaRPr lang="en-US"/>
          </a:p>
        </p:txBody>
      </p:sp>
      <p:sp>
        <p:nvSpPr>
          <p:cNvPr id="3" name="TextBox 2"/>
          <p:cNvSpPr txBox="1"/>
          <p:nvPr/>
        </p:nvSpPr>
        <p:spPr>
          <a:xfrm>
            <a:off x="2673899" y="176859"/>
            <a:ext cx="6856355" cy="738664"/>
          </a:xfrm>
          <a:prstGeom prst="rect">
            <a:avLst/>
          </a:prstGeom>
          <a:noFill/>
        </p:spPr>
        <p:txBody>
          <a:bodyPr wrap="square" rtlCol="0">
            <a:spAutoFit/>
          </a:bodyPr>
          <a:lstStyle/>
          <a:p>
            <a:r>
              <a:rPr lang="en-US" dirty="0">
                <a:solidFill>
                  <a:schemeClr val="tx1"/>
                </a:solidFill>
                <a:hlinkClick r:id="rId3"/>
              </a:rPr>
              <a:t>https://zhanglab.ccmb.med.umich.edu/I-TASSER/output/S403704</a:t>
            </a:r>
            <a:r>
              <a:rPr lang="en-US" dirty="0" smtClean="0">
                <a:solidFill>
                  <a:schemeClr val="tx1"/>
                </a:solidFill>
                <a:hlinkClick r:id="rId3"/>
              </a:rPr>
              <a:t>/</a:t>
            </a:r>
            <a:endParaRPr lang="en-US" dirty="0" smtClean="0">
              <a:solidFill>
                <a:schemeClr val="tx1"/>
              </a:solidFill>
            </a:endParaRPr>
          </a:p>
          <a:p>
            <a:r>
              <a:rPr lang="en-US" dirty="0">
                <a:solidFill>
                  <a:schemeClr val="tx1"/>
                </a:solidFill>
                <a:hlinkClick r:id="rId4"/>
              </a:rPr>
              <a:t>https://zhanglab.ccmb.med.umich.edu/I-TASSER/output/S404019</a:t>
            </a:r>
            <a:r>
              <a:rPr lang="en-US" dirty="0" smtClean="0">
                <a:solidFill>
                  <a:schemeClr val="tx1"/>
                </a:solidFill>
                <a:hlinkClick r:id="rId4"/>
              </a:rPr>
              <a:t>/</a:t>
            </a:r>
            <a:endParaRPr lang="en-US" dirty="0" smtClean="0">
              <a:solidFill>
                <a:schemeClr val="tx1"/>
              </a:solidFill>
            </a:endParaRPr>
          </a:p>
          <a:p>
            <a:endParaRPr lang="en-US" dirty="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88" y="1165006"/>
            <a:ext cx="10154821" cy="1851568"/>
          </a:xfrm>
          <a:prstGeom prst="rect">
            <a:avLst/>
          </a:prstGeom>
        </p:spPr>
      </p:pic>
      <p:sp>
        <p:nvSpPr>
          <p:cNvPr id="6" name="Rectangle 5"/>
          <p:cNvSpPr/>
          <p:nvPr/>
        </p:nvSpPr>
        <p:spPr>
          <a:xfrm>
            <a:off x="299259" y="3266057"/>
            <a:ext cx="4572000" cy="523220"/>
          </a:xfrm>
          <a:prstGeom prst="rect">
            <a:avLst/>
          </a:prstGeom>
        </p:spPr>
        <p:txBody>
          <a:bodyPr>
            <a:spAutoFit/>
          </a:bodyPr>
          <a:lstStyle/>
          <a:p>
            <a:r>
              <a:rPr lang="en-US" altLang="zh-CN" dirty="0" smtClean="0">
                <a:solidFill>
                  <a:schemeClr val="tx1"/>
                </a:solidFill>
                <a:latin typeface="AppleSystemUIFont" charset="0"/>
              </a:rPr>
              <a:t>Residues</a:t>
            </a:r>
            <a:r>
              <a:rPr lang="zh-CN" altLang="en-US" dirty="0" smtClean="0">
                <a:solidFill>
                  <a:schemeClr val="tx1"/>
                </a:solidFill>
                <a:latin typeface="AppleSystemUIFont" charset="0"/>
              </a:rPr>
              <a:t> </a:t>
            </a:r>
            <a:r>
              <a:rPr lang="en-US" dirty="0" smtClean="0">
                <a:solidFill>
                  <a:schemeClr val="tx1"/>
                </a:solidFill>
                <a:latin typeface="AppleSystemUIFont" charset="0"/>
              </a:rPr>
              <a:t>with </a:t>
            </a:r>
            <a:r>
              <a:rPr lang="en-US" dirty="0">
                <a:solidFill>
                  <a:schemeClr val="tx1"/>
                </a:solidFill>
                <a:latin typeface="AppleSystemUIFont" charset="0"/>
              </a:rPr>
              <a:t>BFP values higher than 0 are less stable in experimental </a:t>
            </a:r>
            <a:r>
              <a:rPr lang="en-US" dirty="0" smtClean="0">
                <a:solidFill>
                  <a:schemeClr val="tx1"/>
                </a:solidFill>
                <a:latin typeface="AppleSystemUIFont" charset="0"/>
              </a:rPr>
              <a:t>structures</a:t>
            </a:r>
            <a:r>
              <a:rPr lang="en-US" dirty="0">
                <a:solidFill>
                  <a:schemeClr val="tx1"/>
                </a:solidFill>
                <a:latin typeface="AppleSystemUIFont" charset="0"/>
              </a:rPr>
              <a:t>. </a:t>
            </a:r>
            <a:endParaRPr lang="en-US" dirty="0">
              <a:solidFill>
                <a:schemeClr val="tx1"/>
              </a:solidFill>
            </a:endParaRPr>
          </a:p>
        </p:txBody>
      </p:sp>
    </p:spTree>
    <p:extLst>
      <p:ext uri="{BB962C8B-B14F-4D97-AF65-F5344CB8AC3E}">
        <p14:creationId xmlns:p14="http://schemas.microsoft.com/office/powerpoint/2010/main" val="197802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30283" y="1007247"/>
            <a:ext cx="6525491" cy="3466972"/>
            <a:chOff x="839584" y="1497698"/>
            <a:chExt cx="6525491" cy="346697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584" y="1497698"/>
              <a:ext cx="6525491" cy="9639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84" y="2401871"/>
              <a:ext cx="6516591" cy="8816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84" y="3283527"/>
              <a:ext cx="6525491" cy="8592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584" y="4044094"/>
              <a:ext cx="1978431" cy="920576"/>
            </a:xfrm>
            <a:prstGeom prst="rect">
              <a:avLst/>
            </a:prstGeom>
          </p:spPr>
        </p:pic>
      </p:grpSp>
      <p:sp>
        <p:nvSpPr>
          <p:cNvPr id="2" name="Rectangle 1"/>
          <p:cNvSpPr/>
          <p:nvPr/>
        </p:nvSpPr>
        <p:spPr>
          <a:xfrm>
            <a:off x="1596042" y="2152996"/>
            <a:ext cx="332509" cy="174568"/>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0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87900" y="2294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Overview</a:t>
            </a:r>
            <a:endParaRPr/>
          </a:p>
        </p:txBody>
      </p:sp>
      <p:sp>
        <p:nvSpPr>
          <p:cNvPr id="70" name="Shape 70"/>
          <p:cNvSpPr txBox="1">
            <a:spLocks noGrp="1"/>
          </p:cNvSpPr>
          <p:nvPr>
            <p:ph type="body" idx="1"/>
          </p:nvPr>
        </p:nvSpPr>
        <p:spPr>
          <a:xfrm>
            <a:off x="558450" y="1501425"/>
            <a:ext cx="8027100" cy="3466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300" b="1">
                <a:latin typeface="Cabin"/>
                <a:ea typeface="Cabin"/>
                <a:cs typeface="Cabin"/>
                <a:sym typeface="Cabin"/>
              </a:rPr>
              <a:t>Better visualization on superimposition between annotated regions and mutated sites</a:t>
            </a:r>
            <a:endParaRPr sz="1300" b="1">
              <a:latin typeface="Cabin"/>
              <a:ea typeface="Cabin"/>
              <a:cs typeface="Cabin"/>
              <a:sym typeface="Cabin"/>
            </a:endParaRPr>
          </a:p>
          <a:p>
            <a:pPr marL="457200" lvl="0" indent="-311150" rtl="0">
              <a:lnSpc>
                <a:spcPct val="100000"/>
              </a:lnSpc>
              <a:spcBef>
                <a:spcPts val="1600"/>
              </a:spcBef>
              <a:spcAft>
                <a:spcPts val="0"/>
              </a:spcAft>
              <a:buSzPts val="1300"/>
              <a:buFont typeface="Cabin"/>
              <a:buAutoNum type="arabicPeriod"/>
            </a:pPr>
            <a:r>
              <a:rPr lang="en" sz="1300">
                <a:latin typeface="Cabin"/>
                <a:ea typeface="Cabin"/>
                <a:cs typeface="Cabin"/>
                <a:sym typeface="Cabin"/>
              </a:rPr>
              <a:t>Generate the overlapping of all the mutated sites with each of the functional region        </a:t>
            </a:r>
            <a:endParaRPr sz="1300">
              <a:latin typeface="Cabin"/>
              <a:ea typeface="Cabin"/>
              <a:cs typeface="Cabin"/>
              <a:sym typeface="Cabin"/>
            </a:endParaRPr>
          </a:p>
          <a:p>
            <a:pPr marL="457200" lvl="0" indent="-311150" rtl="0">
              <a:lnSpc>
                <a:spcPct val="100000"/>
              </a:lnSpc>
              <a:spcBef>
                <a:spcPts val="0"/>
              </a:spcBef>
              <a:spcAft>
                <a:spcPts val="0"/>
              </a:spcAft>
              <a:buSzPts val="1300"/>
              <a:buFont typeface="Cabin"/>
              <a:buAutoNum type="arabicPeriod"/>
            </a:pPr>
            <a:r>
              <a:rPr lang="en" sz="1300">
                <a:latin typeface="Cabin"/>
                <a:ea typeface="Cabin"/>
                <a:cs typeface="Cabin"/>
                <a:sym typeface="Cabin"/>
              </a:rPr>
              <a:t>Finish the labelling of func region in Pymol: As the Pymol display a label for each of the selected residues atoms, use a color scheme table instead</a:t>
            </a:r>
            <a:endParaRPr sz="1300">
              <a:latin typeface="Cabin"/>
              <a:ea typeface="Cabin"/>
              <a:cs typeface="Cabin"/>
              <a:sym typeface="Cabin"/>
            </a:endParaRPr>
          </a:p>
          <a:p>
            <a:pPr marL="0" lvl="0" indent="0" rtl="0">
              <a:lnSpc>
                <a:spcPct val="100000"/>
              </a:lnSpc>
              <a:spcBef>
                <a:spcPts val="1600"/>
              </a:spcBef>
              <a:spcAft>
                <a:spcPts val="0"/>
              </a:spcAft>
              <a:buNone/>
            </a:pPr>
            <a:r>
              <a:rPr lang="en" sz="1300" b="1">
                <a:latin typeface="Cabin"/>
                <a:ea typeface="Cabin"/>
                <a:cs typeface="Cabin"/>
                <a:sym typeface="Cabin"/>
              </a:rPr>
              <a:t>Generate useful statistics from the sqlite3 outputs for the functional predictions   </a:t>
            </a:r>
            <a:endParaRPr sz="1300" b="1">
              <a:latin typeface="Cabin"/>
              <a:ea typeface="Cabin"/>
              <a:cs typeface="Cabin"/>
              <a:sym typeface="Cabin"/>
            </a:endParaRPr>
          </a:p>
          <a:p>
            <a:pPr marL="457200" lvl="0" indent="-311150" rtl="0">
              <a:lnSpc>
                <a:spcPct val="100000"/>
              </a:lnSpc>
              <a:spcBef>
                <a:spcPts val="1600"/>
              </a:spcBef>
              <a:spcAft>
                <a:spcPts val="0"/>
              </a:spcAft>
              <a:buSzPts val="1300"/>
              <a:buFont typeface="Cabin"/>
              <a:buAutoNum type="arabicPeriod"/>
            </a:pPr>
            <a:r>
              <a:rPr lang="en" sz="1300">
                <a:latin typeface="Cabin"/>
                <a:ea typeface="Cabin"/>
                <a:cs typeface="Cabin"/>
                <a:sym typeface="Cabin"/>
              </a:rPr>
              <a:t>Generate tables to answer: which site, AA change, site-AA pair and which region has the most frequent change  </a:t>
            </a:r>
            <a:endParaRPr sz="1300">
              <a:latin typeface="Cabin"/>
              <a:ea typeface="Cabin"/>
              <a:cs typeface="Cabin"/>
              <a:sym typeface="Cabin"/>
            </a:endParaRPr>
          </a:p>
          <a:p>
            <a:pPr marL="457200" lvl="0" indent="-311150" rtl="0">
              <a:lnSpc>
                <a:spcPct val="100000"/>
              </a:lnSpc>
              <a:spcBef>
                <a:spcPts val="0"/>
              </a:spcBef>
              <a:spcAft>
                <a:spcPts val="0"/>
              </a:spcAft>
              <a:buSzPts val="1300"/>
              <a:buFont typeface="Cabin"/>
              <a:buAutoNum type="arabicPeriod"/>
            </a:pPr>
            <a:r>
              <a:rPr lang="en" sz="1300">
                <a:latin typeface="Cabin"/>
                <a:ea typeface="Cabin"/>
                <a:cs typeface="Cabin"/>
                <a:sym typeface="Cabin"/>
              </a:rPr>
              <a:t>Output a correlation count matrix with a side length of N (N is the number of all distinct AA- site pairs)</a:t>
            </a:r>
            <a:endParaRPr sz="1300">
              <a:latin typeface="Cabin"/>
              <a:ea typeface="Cabin"/>
              <a:cs typeface="Cabin"/>
              <a:sym typeface="Cabin"/>
            </a:endParaRPr>
          </a:p>
          <a:p>
            <a:pPr marL="457200" lvl="0" indent="-311150" rtl="0">
              <a:lnSpc>
                <a:spcPct val="100000"/>
              </a:lnSpc>
              <a:spcBef>
                <a:spcPts val="0"/>
              </a:spcBef>
              <a:spcAft>
                <a:spcPts val="0"/>
              </a:spcAft>
              <a:buSzPts val="1300"/>
              <a:buFont typeface="Cabin"/>
              <a:buAutoNum type="arabicPeriod"/>
            </a:pPr>
            <a:r>
              <a:rPr lang="en" sz="1300">
                <a:latin typeface="Cabin"/>
                <a:ea typeface="Cabin"/>
                <a:cs typeface="Cabin"/>
                <a:sym typeface="Cabin"/>
              </a:rPr>
              <a:t>Visualize spatial relationship of the mutated sites</a:t>
            </a:r>
            <a:endParaRPr sz="1300">
              <a:latin typeface="Cabin"/>
              <a:ea typeface="Cabin"/>
              <a:cs typeface="Cabin"/>
              <a:sym typeface="Cabin"/>
            </a:endParaRPr>
          </a:p>
          <a:p>
            <a:pPr marL="0" lvl="0" indent="0" rtl="0">
              <a:lnSpc>
                <a:spcPct val="100000"/>
              </a:lnSpc>
              <a:spcBef>
                <a:spcPts val="1600"/>
              </a:spcBef>
              <a:spcAft>
                <a:spcPts val="0"/>
              </a:spcAft>
              <a:buNone/>
            </a:pPr>
            <a:endParaRPr sz="1300">
              <a:latin typeface="Cabin"/>
              <a:ea typeface="Cabin"/>
              <a:cs typeface="Cabin"/>
              <a:sym typeface="Cabin"/>
            </a:endParaRPr>
          </a:p>
          <a:p>
            <a:pPr marL="0" lvl="0" indent="0" rtl="0">
              <a:lnSpc>
                <a:spcPct val="100000"/>
              </a:lnSpc>
              <a:spcBef>
                <a:spcPts val="1600"/>
              </a:spcBef>
              <a:spcAft>
                <a:spcPts val="0"/>
              </a:spcAft>
              <a:buNone/>
            </a:pPr>
            <a:r>
              <a:rPr lang="en" sz="1300">
                <a:latin typeface="Cabin"/>
                <a:ea typeface="Cabin"/>
                <a:cs typeface="Cabin"/>
                <a:sym typeface="Cabin"/>
              </a:rPr>
              <a:t>  </a:t>
            </a:r>
            <a:endParaRPr sz="1300">
              <a:latin typeface="Cabin"/>
              <a:ea typeface="Cabin"/>
              <a:cs typeface="Cabin"/>
              <a:sym typeface="Cabin"/>
            </a:endParaRPr>
          </a:p>
          <a:p>
            <a:pPr marL="0" lvl="0" indent="0">
              <a:lnSpc>
                <a:spcPct val="100000"/>
              </a:lnSpc>
              <a:spcBef>
                <a:spcPts val="1600"/>
              </a:spcBef>
              <a:spcAft>
                <a:spcPts val="1600"/>
              </a:spcAft>
              <a:buNone/>
            </a:pPr>
            <a:endParaRPr sz="1300">
              <a:latin typeface="Cabin"/>
              <a:ea typeface="Cabin"/>
              <a:cs typeface="Cabin"/>
              <a:sym typeface="Cabi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Robetta - N1 ONLY</a:t>
            </a:r>
            <a:endParaRPr/>
          </a:p>
        </p:txBody>
      </p:sp>
      <p:sp>
        <p:nvSpPr>
          <p:cNvPr id="2" name="TextBox 1"/>
          <p:cNvSpPr txBox="1"/>
          <p:nvPr/>
        </p:nvSpPr>
        <p:spPr>
          <a:xfrm>
            <a:off x="4493173" y="3681208"/>
            <a:ext cx="3927678" cy="1384995"/>
          </a:xfrm>
          <a:prstGeom prst="rect">
            <a:avLst/>
          </a:prstGeom>
          <a:noFill/>
        </p:spPr>
        <p:txBody>
          <a:bodyPr wrap="none" rtlCol="0">
            <a:spAutoFit/>
          </a:bodyPr>
          <a:lstStyle/>
          <a:p>
            <a:r>
              <a:rPr lang="en-US" dirty="0">
                <a:solidFill>
                  <a:schemeClr val="tx1"/>
                </a:solidFill>
                <a:hlinkClick r:id="rId3"/>
              </a:rPr>
              <a:t>http://</a:t>
            </a:r>
            <a:r>
              <a:rPr lang="en-US" dirty="0" smtClean="0">
                <a:solidFill>
                  <a:schemeClr val="tx1"/>
                </a:solidFill>
                <a:hlinkClick r:id="rId3"/>
              </a:rPr>
              <a:t>robetta.bakerlab.org/results.jsp?id=84088</a:t>
            </a:r>
            <a:endParaRPr lang="en-US" dirty="0">
              <a:solidFill>
                <a:schemeClr val="tx1"/>
              </a:solidFill>
            </a:endParaRPr>
          </a:p>
          <a:p>
            <a:pPr marL="285750" indent="-285750">
              <a:buFont typeface="Arial" charset="0"/>
              <a:buChar char="•"/>
            </a:pPr>
            <a:r>
              <a:rPr lang="en-US" dirty="0" smtClean="0">
                <a:solidFill>
                  <a:schemeClr val="tx1"/>
                </a:solidFill>
              </a:rPr>
              <a:t>No Signal Peptide as expected</a:t>
            </a:r>
          </a:p>
          <a:p>
            <a:pPr marL="285750" indent="-285750">
              <a:buFontTx/>
              <a:buChar char="-"/>
            </a:pPr>
            <a:r>
              <a:rPr lang="en-US" dirty="0" smtClean="0">
                <a:solidFill>
                  <a:schemeClr val="tx1"/>
                </a:solidFill>
              </a:rPr>
              <a:t>92% predicted as disordered</a:t>
            </a:r>
          </a:p>
          <a:p>
            <a:pPr marL="285750" indent="-285750">
              <a:buFontTx/>
              <a:buChar char="-"/>
            </a:pPr>
            <a:r>
              <a:rPr lang="en-US" dirty="0" smtClean="0">
                <a:solidFill>
                  <a:schemeClr val="tx1"/>
                </a:solidFill>
              </a:rPr>
              <a:t>Align to the original </a:t>
            </a:r>
            <a:r>
              <a:rPr lang="en-US" dirty="0" err="1" smtClean="0">
                <a:solidFill>
                  <a:schemeClr val="tx1"/>
                </a:solidFill>
              </a:rPr>
              <a:t>pdb</a:t>
            </a:r>
            <a:r>
              <a:rPr lang="en-US" dirty="0" smtClean="0">
                <a:solidFill>
                  <a:schemeClr val="tx1"/>
                </a:solidFill>
              </a:rPr>
              <a:t> entry</a:t>
            </a:r>
          </a:p>
          <a:p>
            <a:pPr marL="285750" indent="-285750">
              <a:buFontTx/>
              <a:buChar char="-"/>
            </a:pPr>
            <a:endParaRPr lang="en-US" dirty="0" smtClean="0">
              <a:solidFill>
                <a:schemeClr val="tx1"/>
              </a:solidFill>
            </a:endParaRPr>
          </a:p>
          <a:p>
            <a:pPr marL="285750" indent="-285750">
              <a:buFontTx/>
              <a:buChar char="-"/>
            </a:pPr>
            <a:endParaRPr lang="en-US" dirty="0">
              <a:solidFill>
                <a:schemeClr val="tx1"/>
              </a:solidFill>
            </a:endParaRPr>
          </a:p>
        </p:txBody>
      </p:sp>
      <p:pic>
        <p:nvPicPr>
          <p:cNvPr id="1026" name="Picture 2" descr="Job ID 84088 Domain ID 125969 M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03" y="3062902"/>
            <a:ext cx="2068779" cy="2068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b ID 84088 Domain ID 125984 M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141" y="3070785"/>
            <a:ext cx="2068779" cy="20687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46" y="1289466"/>
            <a:ext cx="7510584" cy="12847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93" y="150597"/>
            <a:ext cx="8368200" cy="686100"/>
          </a:xfrm>
        </p:spPr>
        <p:txBody>
          <a:bodyPr/>
          <a:lstStyle/>
          <a:p>
            <a:r>
              <a:rPr lang="en-US" altLang="zh-CN" dirty="0" err="1" smtClean="0"/>
              <a:t>psipred</a:t>
            </a:r>
            <a:r>
              <a:rPr lang="zh-CN" altLang="en-US" dirty="0" smtClean="0"/>
              <a:t> </a:t>
            </a:r>
            <a:r>
              <a:rPr lang="en-US" altLang="zh-CN" dirty="0" smtClean="0"/>
              <a:t>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93" y="1333312"/>
            <a:ext cx="7876342" cy="2135102"/>
          </a:xfrm>
          <a:prstGeom prst="rect">
            <a:avLst/>
          </a:prstGeom>
        </p:spPr>
      </p:pic>
      <p:sp>
        <p:nvSpPr>
          <p:cNvPr id="5" name="Rectangle 4"/>
          <p:cNvSpPr/>
          <p:nvPr/>
        </p:nvSpPr>
        <p:spPr>
          <a:xfrm>
            <a:off x="1426779" y="2057400"/>
            <a:ext cx="677918" cy="110359"/>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7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904" y="961995"/>
            <a:ext cx="5160400" cy="3646601"/>
          </a:xfrm>
          <a:prstGeom prst="rect">
            <a:avLst/>
          </a:prstGeom>
        </p:spPr>
      </p:pic>
      <p:sp>
        <p:nvSpPr>
          <p:cNvPr id="4" name="Rectangle 3"/>
          <p:cNvSpPr/>
          <p:nvPr/>
        </p:nvSpPr>
        <p:spPr>
          <a:xfrm>
            <a:off x="3066393" y="1915510"/>
            <a:ext cx="465083" cy="165538"/>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6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AAS Bioinformatics tools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0" y="0"/>
            <a:ext cx="6119324" cy="5143499"/>
          </a:xfrm>
          <a:prstGeom prst="rect">
            <a:avLst/>
          </a:prstGeom>
          <a:noFill/>
          <a:ln>
            <a:noFill/>
          </a:ln>
        </p:spPr>
      </p:pic>
      <p:sp>
        <p:nvSpPr>
          <p:cNvPr id="214" name="Shape 214"/>
          <p:cNvSpPr txBox="1"/>
          <p:nvPr/>
        </p:nvSpPr>
        <p:spPr>
          <a:xfrm>
            <a:off x="6518050" y="4401700"/>
            <a:ext cx="2411100" cy="53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From Henikoff Review</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General Types</a:t>
            </a:r>
            <a:endParaRPr/>
          </a:p>
        </p:txBody>
      </p:sp>
      <p:sp>
        <p:nvSpPr>
          <p:cNvPr id="208" name="Shape 20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dirty="0">
                <a:solidFill>
                  <a:srgbClr val="FFFFFF"/>
                </a:solidFill>
                <a:latin typeface="Arial"/>
                <a:ea typeface="Arial"/>
                <a:cs typeface="Arial"/>
                <a:sym typeface="Arial"/>
              </a:rPr>
              <a:t>Schaefer and </a:t>
            </a:r>
            <a:r>
              <a:rPr lang="en" sz="1400" dirty="0" err="1">
                <a:solidFill>
                  <a:srgbClr val="FFFFFF"/>
                </a:solidFill>
                <a:latin typeface="Arial"/>
                <a:ea typeface="Arial"/>
                <a:cs typeface="Arial"/>
                <a:sym typeface="Arial"/>
              </a:rPr>
              <a:t>Rost</a:t>
            </a:r>
            <a:r>
              <a:rPr lang="en" sz="1400" dirty="0">
                <a:solidFill>
                  <a:srgbClr val="FFFFFF"/>
                </a:solidFill>
                <a:latin typeface="Arial"/>
                <a:ea typeface="Arial"/>
                <a:cs typeface="Arial"/>
                <a:sym typeface="Arial"/>
              </a:rPr>
              <a:t> 2012; Livingstone 2014: Different structural and biochemical propensities:</a:t>
            </a:r>
            <a:endParaRPr sz="1400" dirty="0">
              <a:solidFill>
                <a:srgbClr val="FFFFFF"/>
              </a:solidFill>
              <a:latin typeface="Arial"/>
              <a:ea typeface="Arial"/>
              <a:cs typeface="Arial"/>
              <a:sym typeface="Arial"/>
            </a:endParaRPr>
          </a:p>
          <a:p>
            <a:pPr marL="457200" lvl="0" indent="-317500" rtl="0">
              <a:spcBef>
                <a:spcPts val="1600"/>
              </a:spcBef>
              <a:spcAft>
                <a:spcPts val="0"/>
              </a:spcAft>
              <a:buClr>
                <a:srgbClr val="FFFFFF"/>
              </a:buClr>
              <a:buSzPts val="1400"/>
              <a:buFont typeface="Arial"/>
              <a:buChar char="-"/>
            </a:pPr>
            <a:r>
              <a:rPr lang="en" sz="1400" dirty="0">
                <a:solidFill>
                  <a:srgbClr val="FFFFFF"/>
                </a:solidFill>
                <a:latin typeface="Arial"/>
                <a:ea typeface="Arial"/>
                <a:cs typeface="Arial"/>
                <a:sym typeface="Arial"/>
              </a:rPr>
              <a:t>Mass, volume, hydrophobicity, C-beta branching, electric charge on side chain</a:t>
            </a:r>
            <a:endParaRPr sz="1400" dirty="0">
              <a:solidFill>
                <a:srgbClr val="FFFFFF"/>
              </a:solidFill>
              <a:latin typeface="Arial"/>
              <a:ea typeface="Arial"/>
              <a:cs typeface="Arial"/>
              <a:sym typeface="Arial"/>
            </a:endParaRPr>
          </a:p>
          <a:p>
            <a:pPr marL="457200" lvl="0" indent="-317500" rtl="0">
              <a:spcBef>
                <a:spcPts val="0"/>
              </a:spcBef>
              <a:spcAft>
                <a:spcPts val="0"/>
              </a:spcAft>
              <a:buClr>
                <a:srgbClr val="FFFFFF"/>
              </a:buClr>
              <a:buSzPts val="1400"/>
              <a:buFont typeface="Arial"/>
              <a:buChar char="-"/>
            </a:pPr>
            <a:r>
              <a:rPr lang="en" sz="1400" dirty="0">
                <a:solidFill>
                  <a:srgbClr val="FFFFFF"/>
                </a:solidFill>
                <a:latin typeface="Arial"/>
                <a:ea typeface="Arial"/>
                <a:cs typeface="Arial"/>
                <a:sym typeface="Arial"/>
              </a:rPr>
              <a:t>Secondary structure, solvent accessibility, protein flexibility, protein disorder</a:t>
            </a:r>
            <a:endParaRPr sz="1400" dirty="0">
              <a:solidFill>
                <a:srgbClr val="FFFFFF"/>
              </a:solidFill>
              <a:latin typeface="Arial"/>
              <a:ea typeface="Arial"/>
              <a:cs typeface="Arial"/>
              <a:sym typeface="Arial"/>
            </a:endParaRPr>
          </a:p>
          <a:p>
            <a:pPr marL="457200" lvl="0" indent="-317500" rtl="0">
              <a:spcBef>
                <a:spcPts val="0"/>
              </a:spcBef>
              <a:spcAft>
                <a:spcPts val="0"/>
              </a:spcAft>
              <a:buClr>
                <a:srgbClr val="FFFFFF"/>
              </a:buClr>
              <a:buSzPts val="1400"/>
              <a:buFont typeface="Arial"/>
              <a:buChar char="-"/>
            </a:pPr>
            <a:r>
              <a:rPr lang="en" sz="1400" b="1" dirty="0">
                <a:solidFill>
                  <a:srgbClr val="FFFFFF"/>
                </a:solidFill>
                <a:latin typeface="Arial"/>
                <a:ea typeface="Arial"/>
                <a:cs typeface="Arial"/>
                <a:sym typeface="Arial"/>
              </a:rPr>
              <a:t>I-mutant3</a:t>
            </a:r>
            <a:r>
              <a:rPr lang="en" sz="1400" dirty="0">
                <a:solidFill>
                  <a:srgbClr val="FFFFFF"/>
                </a:solidFill>
                <a:latin typeface="Arial"/>
                <a:ea typeface="Arial"/>
                <a:cs typeface="Arial"/>
                <a:sym typeface="Arial"/>
              </a:rPr>
              <a:t> and </a:t>
            </a:r>
            <a:r>
              <a:rPr lang="en" sz="1400" b="1" dirty="0">
                <a:solidFill>
                  <a:srgbClr val="FFFFFF"/>
                </a:solidFill>
                <a:latin typeface="Arial"/>
                <a:ea typeface="Arial"/>
                <a:cs typeface="Arial"/>
                <a:sym typeface="Arial"/>
              </a:rPr>
              <a:t>SNAP</a:t>
            </a:r>
            <a:r>
              <a:rPr lang="en" sz="1400" dirty="0">
                <a:solidFill>
                  <a:srgbClr val="FFFFFF"/>
                </a:solidFill>
                <a:latin typeface="Arial"/>
                <a:ea typeface="Arial"/>
                <a:cs typeface="Arial"/>
                <a:sym typeface="Arial"/>
              </a:rPr>
              <a:t> reflect reliability of the prediction</a:t>
            </a:r>
            <a:endParaRPr sz="1400" dirty="0">
              <a:solidFill>
                <a:srgbClr val="FFFFFF"/>
              </a:solidFill>
              <a:latin typeface="Arial"/>
              <a:ea typeface="Arial"/>
              <a:cs typeface="Arial"/>
              <a:sym typeface="Arial"/>
            </a:endParaRPr>
          </a:p>
          <a:p>
            <a:pPr marL="0" lvl="0" indent="0" rtl="0">
              <a:spcBef>
                <a:spcPts val="1600"/>
              </a:spcBef>
              <a:spcAft>
                <a:spcPts val="0"/>
              </a:spcAft>
              <a:buNone/>
            </a:pPr>
            <a:r>
              <a:rPr lang="en" sz="1400" dirty="0" err="1">
                <a:solidFill>
                  <a:srgbClr val="FFFFFF"/>
                </a:solidFill>
                <a:latin typeface="Arial"/>
                <a:ea typeface="Arial"/>
                <a:cs typeface="Arial"/>
                <a:sym typeface="Arial"/>
              </a:rPr>
              <a:t>Henikoff</a:t>
            </a:r>
            <a:r>
              <a:rPr lang="en" sz="1400" dirty="0">
                <a:solidFill>
                  <a:srgbClr val="FFFFFF"/>
                </a:solidFill>
                <a:latin typeface="Arial"/>
                <a:ea typeface="Arial"/>
                <a:cs typeface="Arial"/>
                <a:sym typeface="Arial"/>
              </a:rPr>
              <a:t> Review; </a:t>
            </a:r>
            <a:r>
              <a:rPr lang="en" sz="1400" dirty="0" err="1">
                <a:solidFill>
                  <a:srgbClr val="FFFFFF"/>
                </a:solidFill>
                <a:latin typeface="Arial"/>
                <a:ea typeface="Arial"/>
                <a:cs typeface="Arial"/>
                <a:sym typeface="Arial"/>
              </a:rPr>
              <a:t>Quan</a:t>
            </a:r>
            <a:r>
              <a:rPr lang="en" sz="1400" dirty="0">
                <a:solidFill>
                  <a:srgbClr val="FFFFFF"/>
                </a:solidFill>
                <a:latin typeface="Arial"/>
                <a:ea typeface="Arial"/>
                <a:cs typeface="Arial"/>
                <a:sym typeface="Arial"/>
              </a:rPr>
              <a:t>, Zhang 2016： Strum combine 3 different aspects and run multiple algorithms to train the model</a:t>
            </a:r>
            <a:endParaRPr sz="1400" dirty="0">
              <a:solidFill>
                <a:srgbClr val="FFFFFF"/>
              </a:solidFill>
              <a:latin typeface="Arial"/>
              <a:ea typeface="Arial"/>
              <a:cs typeface="Arial"/>
              <a:sym typeface="Arial"/>
            </a:endParaRPr>
          </a:p>
          <a:p>
            <a:pPr marL="457200" lvl="0" indent="-311150" rtl="0">
              <a:spcBef>
                <a:spcPts val="1600"/>
              </a:spcBef>
              <a:spcAft>
                <a:spcPts val="0"/>
              </a:spcAft>
              <a:buClr>
                <a:srgbClr val="FFFFFF"/>
              </a:buClr>
              <a:buSzPts val="1300"/>
              <a:buFont typeface="Arial"/>
              <a:buChar char="-"/>
            </a:pPr>
            <a:r>
              <a:rPr lang="en" sz="1300" dirty="0">
                <a:solidFill>
                  <a:srgbClr val="FFFFFF"/>
                </a:solidFill>
                <a:latin typeface="Arial"/>
                <a:ea typeface="Arial"/>
                <a:cs typeface="Arial"/>
                <a:sym typeface="Arial"/>
              </a:rPr>
              <a:t>stability: △G = G(unfold) - G(fold): The higher and more positive △G, the more stable， △△G = △G(</a:t>
            </a:r>
            <a:r>
              <a:rPr lang="en" sz="1300" dirty="0" err="1">
                <a:solidFill>
                  <a:srgbClr val="FFFFFF"/>
                </a:solidFill>
                <a:latin typeface="Arial"/>
                <a:ea typeface="Arial"/>
                <a:cs typeface="Arial"/>
                <a:sym typeface="Arial"/>
              </a:rPr>
              <a:t>Mut</a:t>
            </a:r>
            <a:r>
              <a:rPr lang="en" sz="1300" dirty="0">
                <a:solidFill>
                  <a:srgbClr val="FFFFFF"/>
                </a:solidFill>
                <a:latin typeface="Arial"/>
                <a:ea typeface="Arial"/>
                <a:cs typeface="Arial"/>
                <a:sym typeface="Arial"/>
              </a:rPr>
              <a:t>)  - △G(WT)</a:t>
            </a:r>
            <a:endParaRPr sz="1300" dirty="0">
              <a:solidFill>
                <a:srgbClr val="FFFFFF"/>
              </a:solidFill>
              <a:latin typeface="Arial"/>
              <a:ea typeface="Arial"/>
              <a:cs typeface="Arial"/>
              <a:sym typeface="Arial"/>
            </a:endParaRPr>
          </a:p>
          <a:p>
            <a:pPr marL="457200" lvl="0" indent="-311150" rtl="0">
              <a:spcBef>
                <a:spcPts val="0"/>
              </a:spcBef>
              <a:spcAft>
                <a:spcPts val="0"/>
              </a:spcAft>
              <a:buClr>
                <a:srgbClr val="FFFFFF"/>
              </a:buClr>
              <a:buSzPts val="1300"/>
              <a:buFont typeface="Arial"/>
              <a:buChar char="-"/>
            </a:pPr>
            <a:r>
              <a:rPr lang="en" sz="1400" dirty="0">
                <a:solidFill>
                  <a:srgbClr val="FFFFFF"/>
                </a:solidFill>
                <a:latin typeface="Arial"/>
                <a:ea typeface="Arial"/>
                <a:cs typeface="Arial"/>
                <a:sym typeface="Arial"/>
              </a:rPr>
              <a:t>Sequence-based: SIFT/INPS</a:t>
            </a:r>
            <a:endParaRPr sz="1400" dirty="0">
              <a:solidFill>
                <a:srgbClr val="FFFFFF"/>
              </a:solidFill>
              <a:latin typeface="Arial"/>
              <a:ea typeface="Arial"/>
              <a:cs typeface="Arial"/>
              <a:sym typeface="Arial"/>
            </a:endParaRPr>
          </a:p>
          <a:p>
            <a:pPr marL="457200" lvl="0" indent="-311150" rtl="0">
              <a:spcBef>
                <a:spcPts val="0"/>
              </a:spcBef>
              <a:spcAft>
                <a:spcPts val="0"/>
              </a:spcAft>
              <a:buClr>
                <a:srgbClr val="FFFFFF"/>
              </a:buClr>
              <a:buSzPts val="1300"/>
              <a:buFont typeface="Arial"/>
              <a:buChar char="-"/>
            </a:pPr>
            <a:r>
              <a:rPr lang="en" sz="1400" dirty="0">
                <a:solidFill>
                  <a:srgbClr val="FFFFFF"/>
                </a:solidFill>
                <a:latin typeface="Arial"/>
                <a:ea typeface="Arial"/>
                <a:cs typeface="Arial"/>
                <a:sym typeface="Arial"/>
              </a:rPr>
              <a:t>Structural based; I-mutant, </a:t>
            </a:r>
            <a:r>
              <a:rPr lang="en" sz="1400" dirty="0" err="1">
                <a:solidFill>
                  <a:srgbClr val="FFFFFF"/>
                </a:solidFill>
                <a:latin typeface="Arial"/>
                <a:ea typeface="Arial"/>
                <a:cs typeface="Arial"/>
                <a:sym typeface="Arial"/>
              </a:rPr>
              <a:t>PoPMuSiC</a:t>
            </a:r>
            <a:r>
              <a:rPr lang="en" sz="1400" dirty="0">
                <a:solidFill>
                  <a:srgbClr val="FFFFFF"/>
                </a:solidFill>
                <a:latin typeface="Arial"/>
                <a:ea typeface="Arial"/>
                <a:cs typeface="Arial"/>
                <a:sym typeface="Arial"/>
              </a:rPr>
              <a:t>, </a:t>
            </a:r>
            <a:r>
              <a:rPr lang="en" sz="1400" dirty="0" err="1">
                <a:solidFill>
                  <a:srgbClr val="FFFFFF"/>
                </a:solidFill>
                <a:latin typeface="Arial"/>
                <a:ea typeface="Arial"/>
                <a:cs typeface="Arial"/>
                <a:sym typeface="Arial"/>
              </a:rPr>
              <a:t>ProMaya</a:t>
            </a:r>
            <a:r>
              <a:rPr lang="en" sz="1400" dirty="0">
                <a:solidFill>
                  <a:srgbClr val="FFFFFF"/>
                </a:solidFill>
                <a:latin typeface="Arial"/>
                <a:ea typeface="Arial"/>
                <a:cs typeface="Arial"/>
                <a:sym typeface="Arial"/>
              </a:rPr>
              <a:t>, </a:t>
            </a:r>
            <a:r>
              <a:rPr lang="en" sz="1400" dirty="0" err="1">
                <a:solidFill>
                  <a:srgbClr val="FFFFFF"/>
                </a:solidFill>
                <a:latin typeface="Arial"/>
                <a:ea typeface="Arial"/>
                <a:cs typeface="Arial"/>
                <a:sym typeface="Arial"/>
              </a:rPr>
              <a:t>NeEMO</a:t>
            </a:r>
            <a:r>
              <a:rPr lang="en" sz="1400" dirty="0">
                <a:solidFill>
                  <a:srgbClr val="FFFFFF"/>
                </a:solidFill>
                <a:latin typeface="Arial"/>
                <a:ea typeface="Arial"/>
                <a:cs typeface="Arial"/>
                <a:sym typeface="Arial"/>
              </a:rPr>
              <a:t>. </a:t>
            </a:r>
            <a:r>
              <a:rPr lang="en" sz="1400" dirty="0" err="1">
                <a:solidFill>
                  <a:srgbClr val="FFFFFF"/>
                </a:solidFill>
                <a:latin typeface="Arial"/>
                <a:ea typeface="Arial"/>
                <a:cs typeface="Arial"/>
                <a:sym typeface="Arial"/>
              </a:rPr>
              <a:t>mCSM</a:t>
            </a:r>
            <a:endParaRPr sz="1400" dirty="0">
              <a:solidFill>
                <a:srgbClr val="FFFFFF"/>
              </a:solidFill>
              <a:latin typeface="Arial"/>
              <a:ea typeface="Arial"/>
              <a:cs typeface="Arial"/>
              <a:sym typeface="Arial"/>
            </a:endParaRPr>
          </a:p>
          <a:p>
            <a:pPr marL="0" lvl="0" indent="0" rtl="0">
              <a:lnSpc>
                <a:spcPct val="100000"/>
              </a:lnSpc>
              <a:spcBef>
                <a:spcPts val="1600"/>
              </a:spcBef>
              <a:spcAft>
                <a:spcPts val="0"/>
              </a:spcAft>
              <a:buNone/>
            </a:pPr>
            <a:endParaRPr sz="1400" dirty="0">
              <a:solidFill>
                <a:srgbClr val="FFFFFF"/>
              </a:solidFill>
              <a:latin typeface="Arial"/>
              <a:ea typeface="Arial"/>
              <a:cs typeface="Arial"/>
              <a:sym typeface="Arial"/>
            </a:endParaRPr>
          </a:p>
          <a:p>
            <a:pPr marL="0" lvl="0" indent="0" rtl="0">
              <a:spcBef>
                <a:spcPts val="1600"/>
              </a:spcBef>
              <a:spcAft>
                <a:spcPts val="0"/>
              </a:spcAft>
              <a:buNone/>
            </a:pPr>
            <a:endParaRPr sz="1400" dirty="0">
              <a:solidFill>
                <a:srgbClr val="FFFFFF"/>
              </a:solidFill>
              <a:latin typeface="Arial"/>
              <a:ea typeface="Arial"/>
              <a:cs typeface="Arial"/>
              <a:sym typeface="Arial"/>
            </a:endParaRPr>
          </a:p>
          <a:p>
            <a:pPr marL="0" lvl="0" indent="0">
              <a:spcBef>
                <a:spcPts val="1600"/>
              </a:spcBef>
              <a:spcAft>
                <a:spcPts val="1600"/>
              </a:spcAft>
              <a:buNone/>
            </a:pPr>
            <a:endParaRPr sz="1400" dirty="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5747225" y="3428225"/>
            <a:ext cx="3292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Selected for further output (</a:t>
            </a:r>
            <a:r>
              <a:rPr lang="en" dirty="0" err="1"/>
              <a:t>Seifi</a:t>
            </a:r>
            <a:r>
              <a:rPr lang="en" dirty="0"/>
              <a:t> 2018)</a:t>
            </a:r>
            <a:endParaRPr dirty="0"/>
          </a:p>
          <a:p>
            <a:pPr marL="0" lvl="0" indent="0">
              <a:spcBef>
                <a:spcPts val="0"/>
              </a:spcBef>
              <a:spcAft>
                <a:spcPts val="0"/>
              </a:spcAft>
              <a:buNone/>
            </a:pPr>
            <a:r>
              <a:rPr lang="en" dirty="0"/>
              <a:t>Question: </a:t>
            </a:r>
            <a:r>
              <a:rPr lang="en" dirty="0" err="1"/>
              <a:t>dbSNPid</a:t>
            </a:r>
            <a:r>
              <a:rPr lang="en" dirty="0"/>
              <a:t>?</a:t>
            </a:r>
            <a:endParaRPr dirty="0"/>
          </a:p>
        </p:txBody>
      </p:sp>
      <p:pic>
        <p:nvPicPr>
          <p:cNvPr id="220" name="Shape 220"/>
          <p:cNvPicPr preferRelativeResize="0"/>
          <p:nvPr/>
        </p:nvPicPr>
        <p:blipFill rotWithShape="1">
          <a:blip r:embed="rId3">
            <a:alphaModFix/>
          </a:blip>
          <a:srcRect r="24017"/>
          <a:stretch/>
        </p:blipFill>
        <p:spPr>
          <a:xfrm>
            <a:off x="0" y="0"/>
            <a:ext cx="4499551" cy="5143499"/>
          </a:xfrm>
          <a:prstGeom prst="rect">
            <a:avLst/>
          </a:prstGeom>
          <a:noFill/>
          <a:ln>
            <a:noFill/>
          </a:ln>
        </p:spPr>
      </p:pic>
      <p:cxnSp>
        <p:nvCxnSpPr>
          <p:cNvPr id="221" name="Shape 221"/>
          <p:cNvCxnSpPr/>
          <p:nvPr/>
        </p:nvCxnSpPr>
        <p:spPr>
          <a:xfrm>
            <a:off x="104650" y="4491500"/>
            <a:ext cx="4410900" cy="0"/>
          </a:xfrm>
          <a:prstGeom prst="straightConnector1">
            <a:avLst/>
          </a:prstGeom>
          <a:noFill/>
          <a:ln w="9525" cap="flat" cmpd="sng">
            <a:solidFill>
              <a:srgbClr val="FF0000"/>
            </a:solidFill>
            <a:prstDash val="solid"/>
            <a:round/>
            <a:headEnd type="none" w="med" len="med"/>
            <a:tailEnd type="none" w="med" len="med"/>
          </a:ln>
        </p:spPr>
      </p:cxnSp>
      <p:sp>
        <p:nvSpPr>
          <p:cNvPr id="222" name="Shape 222"/>
          <p:cNvSpPr txBox="1"/>
          <p:nvPr/>
        </p:nvSpPr>
        <p:spPr>
          <a:xfrm>
            <a:off x="136850" y="1980125"/>
            <a:ext cx="587700" cy="19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700"/>
              <a:t>Need DNA</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a:p>
        </p:txBody>
      </p:sp>
      <p:pic>
        <p:nvPicPr>
          <p:cNvPr id="228" name="Shape 228"/>
          <p:cNvPicPr preferRelativeResize="0"/>
          <p:nvPr/>
        </p:nvPicPr>
        <p:blipFill rotWithShape="1">
          <a:blip r:embed="rId3">
            <a:alphaModFix/>
          </a:blip>
          <a:srcRect r="29681"/>
          <a:stretch/>
        </p:blipFill>
        <p:spPr>
          <a:xfrm>
            <a:off x="0" y="0"/>
            <a:ext cx="5151550" cy="5143500"/>
          </a:xfrm>
          <a:prstGeom prst="rect">
            <a:avLst/>
          </a:prstGeom>
          <a:noFill/>
          <a:ln>
            <a:noFill/>
          </a:ln>
        </p:spPr>
      </p:pic>
      <p:sp>
        <p:nvSpPr>
          <p:cNvPr id="229" name="Shape 229"/>
          <p:cNvSpPr txBox="1"/>
          <p:nvPr/>
        </p:nvSpPr>
        <p:spPr>
          <a:xfrm>
            <a:off x="5594275" y="936575"/>
            <a:ext cx="3000000" cy="30000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2800" dirty="0">
                <a:solidFill>
                  <a:srgbClr val="FFFFFF"/>
                </a:solidFill>
              </a:rPr>
              <a:t>PROTEIN STABILITY</a:t>
            </a:r>
            <a:endParaRPr sz="2800" dirty="0">
              <a:solidFill>
                <a:srgbClr val="FFFFFF"/>
              </a:solidFill>
            </a:endParaRPr>
          </a:p>
          <a:p>
            <a:pPr marL="0" lvl="0" indent="0" rtl="0">
              <a:spcBef>
                <a:spcPts val="0"/>
              </a:spcBef>
              <a:spcAft>
                <a:spcPts val="0"/>
              </a:spcAft>
              <a:buNone/>
            </a:pPr>
            <a:endParaRPr sz="2800" dirty="0">
              <a:solidFill>
                <a:srgbClr val="FFFFFF"/>
              </a:solidFill>
            </a:endParaRPr>
          </a:p>
          <a:p>
            <a:pPr marL="0" lvl="0" indent="0" rtl="0">
              <a:spcBef>
                <a:spcPts val="0"/>
              </a:spcBef>
              <a:spcAft>
                <a:spcPts val="0"/>
              </a:spcAft>
              <a:buNone/>
            </a:pPr>
            <a:r>
              <a:rPr lang="en" dirty="0">
                <a:solidFill>
                  <a:srgbClr val="FFFFFF"/>
                </a:solidFill>
              </a:rPr>
              <a:t>in this study, all variations were classified as predicted to be neutral (-1.5 &lt;</a:t>
            </a:r>
            <a:endParaRPr dirty="0">
              <a:solidFill>
                <a:srgbClr val="FFFFFF"/>
              </a:solidFill>
            </a:endParaRPr>
          </a:p>
          <a:p>
            <a:pPr marL="0" lvl="0" indent="0" rtl="0">
              <a:spcBef>
                <a:spcPts val="0"/>
              </a:spcBef>
              <a:spcAft>
                <a:spcPts val="0"/>
              </a:spcAft>
              <a:buNone/>
            </a:pPr>
            <a:r>
              <a:rPr lang="en" dirty="0">
                <a:solidFill>
                  <a:srgbClr val="FFFFFF"/>
                </a:solidFill>
              </a:rPr>
              <a:t>ΔΔ G &lt;  1.5), stabilizing (ΔΔ G &gt;  1.5) or destabilizing (ΔΔ G &lt;  -1.5).</a:t>
            </a:r>
            <a:endParaRPr dirty="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Attempt on DUET</a:t>
            </a:r>
            <a:endParaRPr dirty="0"/>
          </a:p>
        </p:txBody>
      </p:sp>
      <p:sp>
        <p:nvSpPr>
          <p:cNvPr id="2" name="TextBox 1"/>
          <p:cNvSpPr txBox="1"/>
          <p:nvPr/>
        </p:nvSpPr>
        <p:spPr>
          <a:xfrm>
            <a:off x="570364" y="1315993"/>
            <a:ext cx="3368230" cy="2031325"/>
          </a:xfrm>
          <a:prstGeom prst="rect">
            <a:avLst/>
          </a:prstGeom>
          <a:noFill/>
        </p:spPr>
        <p:txBody>
          <a:bodyPr wrap="none" rtlCol="0">
            <a:spAutoFit/>
          </a:bodyPr>
          <a:lstStyle/>
          <a:p>
            <a:r>
              <a:rPr lang="en-US" dirty="0">
                <a:solidFill>
                  <a:schemeClr val="tx1"/>
                </a:solidFill>
              </a:rPr>
              <a:t>S772N no secondary structure assigned</a:t>
            </a:r>
          </a:p>
          <a:p>
            <a:r>
              <a:rPr lang="en-US" dirty="0">
                <a:solidFill>
                  <a:schemeClr val="tx1"/>
                </a:solidFill>
              </a:rPr>
              <a:t>A718T -0.779 Kcal/</a:t>
            </a:r>
            <a:r>
              <a:rPr lang="en-US" dirty="0" err="1">
                <a:solidFill>
                  <a:schemeClr val="tx1"/>
                </a:solidFill>
              </a:rPr>
              <a:t>mol</a:t>
            </a:r>
            <a:r>
              <a:rPr lang="en-US" dirty="0">
                <a:solidFill>
                  <a:schemeClr val="tx1"/>
                </a:solidFill>
              </a:rPr>
              <a:t> (Destabilizing) </a:t>
            </a:r>
          </a:p>
          <a:p>
            <a:r>
              <a:rPr lang="en-US" dirty="0">
                <a:solidFill>
                  <a:schemeClr val="tx1"/>
                </a:solidFill>
              </a:rPr>
              <a:t>K521E 0.116 Kcal/</a:t>
            </a:r>
            <a:r>
              <a:rPr lang="en-US" dirty="0" err="1">
                <a:solidFill>
                  <a:schemeClr val="tx1"/>
                </a:solidFill>
              </a:rPr>
              <a:t>mol</a:t>
            </a:r>
            <a:r>
              <a:rPr lang="en-US" dirty="0">
                <a:solidFill>
                  <a:schemeClr val="tx1"/>
                </a:solidFill>
              </a:rPr>
              <a:t> (Stabilizing) </a:t>
            </a:r>
          </a:p>
          <a:p>
            <a:r>
              <a:rPr lang="en-US" dirty="0">
                <a:solidFill>
                  <a:schemeClr val="tx1"/>
                </a:solidFill>
              </a:rPr>
              <a:t>V548R -0.772 Kcal/</a:t>
            </a:r>
            <a:r>
              <a:rPr lang="en-US" dirty="0" err="1">
                <a:solidFill>
                  <a:schemeClr val="tx1"/>
                </a:solidFill>
              </a:rPr>
              <a:t>mol</a:t>
            </a:r>
            <a:r>
              <a:rPr lang="en-US" dirty="0">
                <a:solidFill>
                  <a:schemeClr val="tx1"/>
                </a:solidFill>
              </a:rPr>
              <a:t> (Destabilizing) </a:t>
            </a:r>
          </a:p>
          <a:p>
            <a:r>
              <a:rPr lang="en-US" dirty="0">
                <a:solidFill>
                  <a:schemeClr val="tx1"/>
                </a:solidFill>
              </a:rPr>
              <a:t>A682K -0.725 Kcal/</a:t>
            </a:r>
            <a:r>
              <a:rPr lang="en-US" dirty="0" err="1">
                <a:solidFill>
                  <a:schemeClr val="tx1"/>
                </a:solidFill>
              </a:rPr>
              <a:t>mol</a:t>
            </a:r>
            <a:r>
              <a:rPr lang="en-US" dirty="0">
                <a:solidFill>
                  <a:schemeClr val="tx1"/>
                </a:solidFill>
              </a:rPr>
              <a:t> (Destabilizing) </a:t>
            </a:r>
          </a:p>
          <a:p>
            <a:r>
              <a:rPr lang="en-US" dirty="0">
                <a:solidFill>
                  <a:schemeClr val="tx1"/>
                </a:solidFill>
              </a:rPr>
              <a:t>D520N -0.511 Kcal/</a:t>
            </a:r>
            <a:r>
              <a:rPr lang="en-US" dirty="0" err="1">
                <a:solidFill>
                  <a:schemeClr val="tx1"/>
                </a:solidFill>
              </a:rPr>
              <a:t>mol</a:t>
            </a:r>
            <a:r>
              <a:rPr lang="en-US" dirty="0">
                <a:solidFill>
                  <a:schemeClr val="tx1"/>
                </a:solidFill>
              </a:rPr>
              <a:t> (Destabilizing) </a:t>
            </a:r>
            <a:endParaRPr lang="en-US" dirty="0" smtClean="0">
              <a:solidFill>
                <a:schemeClr val="tx1"/>
              </a:solidFill>
            </a:endParaRPr>
          </a:p>
          <a:p>
            <a:endParaRPr lang="en-US" dirty="0">
              <a:solidFill>
                <a:schemeClr val="tx1"/>
              </a:solidFill>
            </a:endParaRPr>
          </a:p>
          <a:p>
            <a:pPr lvl="0"/>
            <a:r>
              <a:rPr lang="en-US" altLang="zh-CN" dirty="0" smtClean="0">
                <a:solidFill>
                  <a:schemeClr val="tx1"/>
                </a:solidFill>
              </a:rPr>
              <a:t>Still</a:t>
            </a:r>
            <a:r>
              <a:rPr lang="zh-CN" altLang="en-US" dirty="0">
                <a:solidFill>
                  <a:schemeClr val="tx1"/>
                </a:solidFill>
              </a:rPr>
              <a:t> </a:t>
            </a:r>
            <a:r>
              <a:rPr lang="en-US" altLang="zh-CN" dirty="0" smtClean="0">
                <a:solidFill>
                  <a:schemeClr val="tx1"/>
                </a:solidFill>
              </a:rPr>
              <a:t>within</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mr-IN" dirty="0" err="1">
                <a:solidFill>
                  <a:srgbClr val="FFFFFF"/>
                </a:solidFill>
              </a:rPr>
              <a:t>neutral</a:t>
            </a:r>
            <a:r>
              <a:rPr lang="mr-IN" dirty="0">
                <a:solidFill>
                  <a:srgbClr val="FFFFFF"/>
                </a:solidFill>
              </a:rPr>
              <a:t> (-1.5 &lt;</a:t>
            </a:r>
          </a:p>
          <a:p>
            <a:pPr lvl="0"/>
            <a:r>
              <a:rPr lang="mr-IN" dirty="0">
                <a:solidFill>
                  <a:srgbClr val="FFFFFF"/>
                </a:solidFill>
              </a:rPr>
              <a:t>ΔΔ </a:t>
            </a:r>
            <a:r>
              <a:rPr lang="mr-IN" dirty="0" err="1">
                <a:solidFill>
                  <a:srgbClr val="FFFFFF"/>
                </a:solidFill>
              </a:rPr>
              <a:t>G</a:t>
            </a:r>
            <a:r>
              <a:rPr lang="mr-IN" dirty="0">
                <a:solidFill>
                  <a:srgbClr val="FFFFFF"/>
                </a:solidFill>
              </a:rPr>
              <a:t> &lt;  1.5</a:t>
            </a:r>
            <a:r>
              <a:rPr lang="mr-IN" dirty="0" smtClean="0">
                <a:solidFill>
                  <a:srgbClr val="FFFFFF"/>
                </a:solidFill>
              </a:rPr>
              <a:t>)</a:t>
            </a:r>
            <a:r>
              <a:rPr lang="zh-CN" altLang="en-US" dirty="0" smtClean="0">
                <a:solidFill>
                  <a:srgbClr val="FFFFFF"/>
                </a:solidFill>
              </a:rPr>
              <a:t> </a:t>
            </a:r>
            <a:r>
              <a:rPr lang="en-US" altLang="zh-CN" dirty="0" smtClean="0">
                <a:solidFill>
                  <a:srgbClr val="FFFFFF"/>
                </a:solidFill>
              </a:rPr>
              <a:t>region</a:t>
            </a:r>
            <a:endParaRPr lang="en-US"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NOTES</a:t>
            </a:r>
            <a:endParaRPr/>
          </a:p>
        </p:txBody>
      </p:sp>
      <p:sp>
        <p:nvSpPr>
          <p:cNvPr id="2" name="TextBox 1"/>
          <p:cNvSpPr txBox="1"/>
          <p:nvPr/>
        </p:nvSpPr>
        <p:spPr>
          <a:xfrm>
            <a:off x="2792817" y="458025"/>
            <a:ext cx="5862084" cy="4832092"/>
          </a:xfrm>
          <a:prstGeom prst="rect">
            <a:avLst/>
          </a:prstGeom>
          <a:noFill/>
        </p:spPr>
        <p:txBody>
          <a:bodyPr wrap="square" rtlCol="0">
            <a:spAutoFit/>
          </a:bodyPr>
          <a:lstStyle/>
          <a:p>
            <a:pPr marL="285750" indent="-285750">
              <a:buFontTx/>
              <a:buChar char="-"/>
            </a:pPr>
            <a:r>
              <a:rPr lang="en-US" altLang="zh-CN" dirty="0" smtClean="0">
                <a:solidFill>
                  <a:schemeClr val="tx1"/>
                </a:solidFill>
              </a:rPr>
              <a:t>Generate</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superimposition</a:t>
            </a:r>
            <a:r>
              <a:rPr lang="zh-CN" altLang="en-US" dirty="0" smtClean="0">
                <a:solidFill>
                  <a:schemeClr val="tx1"/>
                </a:solidFill>
              </a:rPr>
              <a:t> </a:t>
            </a:r>
            <a:r>
              <a:rPr lang="en-US" altLang="zh-CN" dirty="0" smtClean="0">
                <a:solidFill>
                  <a:schemeClr val="tx1"/>
                </a:solidFill>
              </a:rPr>
              <a:t>of</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each</a:t>
            </a:r>
            <a:r>
              <a:rPr lang="zh-CN" altLang="en-US" dirty="0" smtClean="0">
                <a:solidFill>
                  <a:schemeClr val="tx1"/>
                </a:solidFill>
              </a:rPr>
              <a:t> </a:t>
            </a:r>
            <a:r>
              <a:rPr lang="en-US" altLang="zh-CN" dirty="0" smtClean="0">
                <a:solidFill>
                  <a:schemeClr val="tx1"/>
                </a:solidFill>
              </a:rPr>
              <a:t>haplotype</a:t>
            </a:r>
            <a:r>
              <a:rPr lang="zh-CN" altLang="en-US" dirty="0" smtClean="0">
                <a:solidFill>
                  <a:schemeClr val="tx1"/>
                </a:solidFill>
              </a:rPr>
              <a:t> </a:t>
            </a:r>
            <a:r>
              <a:rPr lang="en-US" altLang="zh-CN" dirty="0" smtClean="0">
                <a:solidFill>
                  <a:schemeClr val="tx1"/>
                </a:solidFill>
              </a:rPr>
              <a:t>with</a:t>
            </a:r>
            <a:r>
              <a:rPr lang="zh-CN" altLang="en-US" dirty="0" smtClean="0">
                <a:solidFill>
                  <a:schemeClr val="tx1"/>
                </a:solidFill>
              </a:rPr>
              <a:t> </a:t>
            </a:r>
            <a:r>
              <a:rPr lang="en-US" altLang="zh-CN" dirty="0" smtClean="0">
                <a:solidFill>
                  <a:schemeClr val="tx1"/>
                </a:solidFill>
              </a:rPr>
              <a:t>each</a:t>
            </a:r>
            <a:r>
              <a:rPr lang="zh-CN" altLang="en-US" dirty="0" smtClean="0">
                <a:solidFill>
                  <a:schemeClr val="tx1"/>
                </a:solidFill>
              </a:rPr>
              <a:t> </a:t>
            </a:r>
            <a:r>
              <a:rPr lang="en-US" altLang="zh-CN" dirty="0" smtClean="0">
                <a:solidFill>
                  <a:schemeClr val="tx1"/>
                </a:solidFill>
              </a:rPr>
              <a:t>annotated</a:t>
            </a:r>
            <a:r>
              <a:rPr lang="zh-CN" altLang="en-US" dirty="0" smtClean="0">
                <a:solidFill>
                  <a:schemeClr val="tx1"/>
                </a:solidFill>
              </a:rPr>
              <a:t> </a:t>
            </a:r>
            <a:r>
              <a:rPr lang="en-US" altLang="zh-CN" dirty="0" smtClean="0">
                <a:solidFill>
                  <a:schemeClr val="tx1"/>
                </a:solidFill>
              </a:rPr>
              <a:t>regions</a:t>
            </a:r>
          </a:p>
          <a:p>
            <a:pPr marL="285750" indent="-285750">
              <a:buFontTx/>
              <a:buChar char="-"/>
            </a:pPr>
            <a:endParaRPr lang="en-US" altLang="zh-CN" dirty="0" smtClean="0">
              <a:solidFill>
                <a:schemeClr val="tx1"/>
              </a:solidFill>
            </a:endParaRPr>
          </a:p>
          <a:p>
            <a:pPr marL="285750" indent="-285750">
              <a:buFontTx/>
              <a:buChar char="-"/>
            </a:pPr>
            <a:r>
              <a:rPr lang="en-US" altLang="zh-CN" dirty="0" smtClean="0">
                <a:solidFill>
                  <a:schemeClr val="tx1"/>
                </a:solidFill>
              </a:rPr>
              <a:t>Both</a:t>
            </a:r>
            <a:r>
              <a:rPr lang="zh-CN" altLang="en-US" dirty="0" smtClean="0">
                <a:solidFill>
                  <a:schemeClr val="tx1"/>
                </a:solidFill>
              </a:rPr>
              <a:t> </a:t>
            </a:r>
            <a:r>
              <a:rPr lang="en-US" altLang="zh-CN" dirty="0" smtClean="0">
                <a:solidFill>
                  <a:schemeClr val="tx1"/>
                </a:solidFill>
              </a:rPr>
              <a:t>picture</a:t>
            </a:r>
            <a:r>
              <a:rPr lang="zh-CN" altLang="en-US" dirty="0" smtClean="0">
                <a:solidFill>
                  <a:schemeClr val="tx1"/>
                </a:solidFill>
              </a:rPr>
              <a:t> </a:t>
            </a:r>
            <a:r>
              <a:rPr lang="en-US" altLang="zh-CN" dirty="0" smtClean="0">
                <a:solidFill>
                  <a:schemeClr val="tx1"/>
                </a:solidFill>
              </a:rPr>
              <a:t>and</a:t>
            </a:r>
            <a:r>
              <a:rPr lang="zh-CN" altLang="en-US" dirty="0" smtClean="0">
                <a:solidFill>
                  <a:schemeClr val="tx1"/>
                </a:solidFill>
              </a:rPr>
              <a:t> </a:t>
            </a:r>
            <a:r>
              <a:rPr lang="en-US" altLang="zh-CN" dirty="0" smtClean="0">
                <a:solidFill>
                  <a:schemeClr val="tx1"/>
                </a:solidFill>
              </a:rPr>
              <a:t>charts</a:t>
            </a:r>
            <a:r>
              <a:rPr lang="zh-CN" altLang="en-US" dirty="0" smtClean="0">
                <a:solidFill>
                  <a:schemeClr val="tx1"/>
                </a:solidFill>
              </a:rPr>
              <a:t> </a:t>
            </a:r>
            <a:r>
              <a:rPr lang="en-US" altLang="zh-CN" dirty="0" smtClean="0">
                <a:solidFill>
                  <a:schemeClr val="tx1"/>
                </a:solidFill>
              </a:rPr>
              <a:t>for</a:t>
            </a:r>
            <a:r>
              <a:rPr lang="zh-CN" altLang="en-US" dirty="0" smtClean="0">
                <a:solidFill>
                  <a:schemeClr val="tx1"/>
                </a:solidFill>
              </a:rPr>
              <a:t> </a:t>
            </a:r>
            <a:r>
              <a:rPr lang="en-US" altLang="zh-CN" dirty="0" smtClean="0">
                <a:solidFill>
                  <a:schemeClr val="tx1"/>
                </a:solidFill>
              </a:rPr>
              <a:t>inspection</a:t>
            </a:r>
          </a:p>
          <a:p>
            <a:pPr marL="285750" indent="-285750">
              <a:buFontTx/>
              <a:buChar char="-"/>
            </a:pPr>
            <a:endParaRPr lang="en-US" altLang="zh-CN" dirty="0" smtClean="0">
              <a:solidFill>
                <a:schemeClr val="tx1"/>
              </a:solidFill>
            </a:endParaRPr>
          </a:p>
          <a:p>
            <a:pPr marL="285750" indent="-285750">
              <a:buFontTx/>
              <a:buChar char="-"/>
            </a:pPr>
            <a:r>
              <a:rPr lang="en-US" altLang="zh-CN" dirty="0" smtClean="0">
                <a:solidFill>
                  <a:schemeClr val="tx1"/>
                </a:solidFill>
              </a:rPr>
              <a:t>267</a:t>
            </a:r>
            <a:r>
              <a:rPr lang="zh-CN" altLang="en-US" dirty="0" smtClean="0">
                <a:solidFill>
                  <a:schemeClr val="tx1"/>
                </a:solidFill>
              </a:rPr>
              <a:t> </a:t>
            </a:r>
            <a:r>
              <a:rPr lang="en-US" altLang="zh-CN" dirty="0" smtClean="0">
                <a:solidFill>
                  <a:schemeClr val="tx1"/>
                </a:solidFill>
              </a:rPr>
              <a:t>sequences</a:t>
            </a:r>
            <a:r>
              <a:rPr lang="zh-CN" altLang="en-US" dirty="0" smtClean="0">
                <a:solidFill>
                  <a:schemeClr val="tx1"/>
                </a:solidFill>
              </a:rPr>
              <a:t> </a:t>
            </a:r>
            <a:r>
              <a:rPr lang="en-US" altLang="zh-CN" dirty="0" smtClean="0">
                <a:solidFill>
                  <a:schemeClr val="tx1"/>
                </a:solidFill>
              </a:rPr>
              <a:t>in</a:t>
            </a:r>
            <a:r>
              <a:rPr lang="zh-CN" altLang="en-US" dirty="0" smtClean="0">
                <a:solidFill>
                  <a:schemeClr val="tx1"/>
                </a:solidFill>
              </a:rPr>
              <a:t> </a:t>
            </a:r>
            <a:r>
              <a:rPr lang="en-US" altLang="zh-CN" dirty="0" smtClean="0">
                <a:solidFill>
                  <a:schemeClr val="tx1"/>
                </a:solidFill>
              </a:rPr>
              <a:t>total</a:t>
            </a:r>
            <a:r>
              <a:rPr lang="zh-CN" altLang="en-US" dirty="0" smtClean="0">
                <a:solidFill>
                  <a:schemeClr val="tx1"/>
                </a:solidFill>
              </a:rPr>
              <a:t> </a:t>
            </a:r>
            <a:endParaRPr lang="en-US" altLang="zh-CN" dirty="0" smtClean="0">
              <a:solidFill>
                <a:schemeClr val="tx1"/>
              </a:solidFill>
            </a:endParaRPr>
          </a:p>
          <a:p>
            <a:pPr marL="285750" indent="-285750">
              <a:buFontTx/>
              <a:buChar char="-"/>
            </a:pPr>
            <a:endParaRPr lang="en-US" altLang="zh-CN" dirty="0" smtClean="0">
              <a:solidFill>
                <a:schemeClr val="tx1"/>
              </a:solidFill>
            </a:endParaRPr>
          </a:p>
          <a:p>
            <a:pPr marL="285750" indent="-285750">
              <a:buFontTx/>
              <a:buChar char="-"/>
            </a:pPr>
            <a:r>
              <a:rPr lang="en-US" altLang="zh-CN" dirty="0" smtClean="0">
                <a:solidFill>
                  <a:schemeClr val="tx1"/>
                </a:solidFill>
              </a:rPr>
              <a:t>Additional</a:t>
            </a:r>
            <a:r>
              <a:rPr lang="zh-CN" altLang="en-US" dirty="0" smtClean="0">
                <a:solidFill>
                  <a:schemeClr val="tx1"/>
                </a:solidFill>
              </a:rPr>
              <a:t> </a:t>
            </a:r>
            <a:r>
              <a:rPr lang="en-US" altLang="zh-CN" dirty="0" smtClean="0">
                <a:solidFill>
                  <a:schemeClr val="tx1"/>
                </a:solidFill>
              </a:rPr>
              <a:t>sequences</a:t>
            </a:r>
            <a:r>
              <a:rPr lang="zh-CN" altLang="en-US" dirty="0" smtClean="0">
                <a:solidFill>
                  <a:schemeClr val="tx1"/>
                </a:solidFill>
              </a:rPr>
              <a:t> </a:t>
            </a:r>
            <a:r>
              <a:rPr lang="en-US" altLang="zh-CN" dirty="0" smtClean="0">
                <a:solidFill>
                  <a:schemeClr val="tx1"/>
                </a:solidFill>
              </a:rPr>
              <a:t>on</a:t>
            </a:r>
            <a:r>
              <a:rPr lang="zh-CN" altLang="en-US" dirty="0" smtClean="0">
                <a:solidFill>
                  <a:schemeClr val="tx1"/>
                </a:solidFill>
              </a:rPr>
              <a:t> </a:t>
            </a:r>
            <a:r>
              <a:rPr lang="en-US" altLang="zh-CN" dirty="0" smtClean="0">
                <a:solidFill>
                  <a:schemeClr val="tx1"/>
                </a:solidFill>
              </a:rPr>
              <a:t>genomic</a:t>
            </a:r>
            <a:r>
              <a:rPr lang="zh-CN" altLang="en-US" dirty="0" smtClean="0">
                <a:solidFill>
                  <a:schemeClr val="tx1"/>
                </a:solidFill>
              </a:rPr>
              <a:t> </a:t>
            </a:r>
            <a:r>
              <a:rPr lang="en-US" altLang="zh-CN" dirty="0" smtClean="0">
                <a:solidFill>
                  <a:schemeClr val="tx1"/>
                </a:solidFill>
              </a:rPr>
              <a:t>information</a:t>
            </a:r>
          </a:p>
          <a:p>
            <a:pPr marL="285750" indent="-285750">
              <a:buFontTx/>
              <a:buChar char="-"/>
            </a:pPr>
            <a:endParaRPr lang="en-US" altLang="zh-CN" dirty="0" smtClean="0">
              <a:solidFill>
                <a:schemeClr val="tx1"/>
              </a:solidFill>
            </a:endParaRPr>
          </a:p>
          <a:p>
            <a:pPr marL="285750" indent="-285750">
              <a:buFontTx/>
              <a:buChar char="-"/>
            </a:pPr>
            <a:r>
              <a:rPr lang="en-US" altLang="zh-CN" dirty="0" smtClean="0">
                <a:solidFill>
                  <a:schemeClr val="tx1"/>
                </a:solidFill>
              </a:rPr>
              <a:t>Find</a:t>
            </a:r>
            <a:r>
              <a:rPr lang="zh-CN" altLang="en-US" dirty="0" smtClean="0">
                <a:solidFill>
                  <a:schemeClr val="tx1"/>
                </a:solidFill>
              </a:rPr>
              <a:t> </a:t>
            </a:r>
            <a:r>
              <a:rPr lang="en-US" altLang="zh-CN" dirty="0" smtClean="0">
                <a:solidFill>
                  <a:schemeClr val="tx1"/>
                </a:solidFill>
              </a:rPr>
              <a:t>other</a:t>
            </a:r>
            <a:r>
              <a:rPr lang="zh-CN" altLang="en-US" dirty="0" smtClean="0">
                <a:solidFill>
                  <a:schemeClr val="tx1"/>
                </a:solidFill>
              </a:rPr>
              <a:t> </a:t>
            </a:r>
            <a:r>
              <a:rPr lang="en-US" altLang="zh-CN" dirty="0" smtClean="0">
                <a:solidFill>
                  <a:schemeClr val="tx1"/>
                </a:solidFill>
              </a:rPr>
              <a:t>N1</a:t>
            </a:r>
            <a:r>
              <a:rPr lang="zh-CN" altLang="en-US" dirty="0" smtClean="0">
                <a:solidFill>
                  <a:schemeClr val="tx1"/>
                </a:solidFill>
              </a:rPr>
              <a:t> </a:t>
            </a:r>
            <a:r>
              <a:rPr lang="en-US" altLang="zh-CN" dirty="0" smtClean="0">
                <a:solidFill>
                  <a:schemeClr val="tx1"/>
                </a:solidFill>
              </a:rPr>
              <a:t>domains</a:t>
            </a:r>
            <a:r>
              <a:rPr lang="zh-CN" altLang="en-US" dirty="0" smtClean="0">
                <a:solidFill>
                  <a:schemeClr val="tx1"/>
                </a:solidFill>
              </a:rPr>
              <a:t> </a:t>
            </a:r>
            <a:r>
              <a:rPr lang="en-US" altLang="zh-CN" dirty="0" smtClean="0">
                <a:solidFill>
                  <a:schemeClr val="tx1"/>
                </a:solidFill>
              </a:rPr>
              <a:t>and</a:t>
            </a:r>
            <a:r>
              <a:rPr lang="zh-CN" altLang="en-US" dirty="0" smtClean="0">
                <a:solidFill>
                  <a:schemeClr val="tx1"/>
                </a:solidFill>
              </a:rPr>
              <a:t> </a:t>
            </a:r>
            <a:r>
              <a:rPr lang="en-US" altLang="zh-CN" dirty="0" smtClean="0">
                <a:solidFill>
                  <a:schemeClr val="tx1"/>
                </a:solidFill>
              </a:rPr>
              <a:t>try</a:t>
            </a:r>
            <a:r>
              <a:rPr lang="zh-CN" altLang="en-US" dirty="0" smtClean="0">
                <a:solidFill>
                  <a:schemeClr val="tx1"/>
                </a:solidFill>
              </a:rPr>
              <a:t> </a:t>
            </a:r>
            <a:r>
              <a:rPr lang="en-US" altLang="zh-CN" dirty="0" smtClean="0">
                <a:solidFill>
                  <a:schemeClr val="tx1"/>
                </a:solidFill>
              </a:rPr>
              <a:t>to</a:t>
            </a:r>
            <a:r>
              <a:rPr lang="zh-CN" altLang="en-US" dirty="0" smtClean="0">
                <a:solidFill>
                  <a:schemeClr val="tx1"/>
                </a:solidFill>
              </a:rPr>
              <a:t> </a:t>
            </a:r>
            <a:r>
              <a:rPr lang="en-US" altLang="zh-CN" dirty="0" smtClean="0">
                <a:solidFill>
                  <a:schemeClr val="tx1"/>
                </a:solidFill>
              </a:rPr>
              <a:t>blast</a:t>
            </a:r>
            <a:r>
              <a:rPr lang="zh-CN" altLang="en-US" dirty="0" smtClean="0">
                <a:solidFill>
                  <a:schemeClr val="tx1"/>
                </a:solidFill>
              </a:rPr>
              <a:t> </a:t>
            </a:r>
            <a:r>
              <a:rPr lang="en-US" altLang="zh-CN" dirty="0" smtClean="0">
                <a:solidFill>
                  <a:schemeClr val="tx1"/>
                </a:solidFill>
              </a:rPr>
              <a:t>(against</a:t>
            </a:r>
            <a:r>
              <a:rPr lang="zh-CN" altLang="en-US" dirty="0" smtClean="0">
                <a:solidFill>
                  <a:schemeClr val="tx1"/>
                </a:solidFill>
              </a:rPr>
              <a:t> </a:t>
            </a:r>
            <a:r>
              <a:rPr lang="en-US" altLang="zh-CN" dirty="0" smtClean="0">
                <a:solidFill>
                  <a:schemeClr val="tx1"/>
                </a:solidFill>
              </a:rPr>
              <a:t>everything</a:t>
            </a:r>
            <a:r>
              <a:rPr lang="zh-CN" altLang="en-US" dirty="0" smtClean="0">
                <a:solidFill>
                  <a:schemeClr val="tx1"/>
                </a:solidFill>
              </a:rPr>
              <a:t> </a:t>
            </a:r>
            <a:r>
              <a:rPr lang="en-US" altLang="zh-CN" dirty="0" smtClean="0">
                <a:solidFill>
                  <a:schemeClr val="tx1"/>
                </a:solidFill>
              </a:rPr>
              <a:t>)whether</a:t>
            </a:r>
          </a:p>
          <a:p>
            <a:pPr marL="285750" indent="-285750">
              <a:buFontTx/>
              <a:buChar char="-"/>
            </a:pPr>
            <a:endParaRPr lang="en-US" altLang="zh-CN" dirty="0">
              <a:solidFill>
                <a:schemeClr val="tx1"/>
              </a:solidFill>
            </a:endParaRPr>
          </a:p>
          <a:p>
            <a:pPr marL="285750" indent="-285750">
              <a:buFontTx/>
              <a:buChar char="-"/>
            </a:pPr>
            <a:r>
              <a:rPr lang="en-US" altLang="zh-CN" dirty="0" err="1" smtClean="0">
                <a:solidFill>
                  <a:schemeClr val="tx1"/>
                </a:solidFill>
              </a:rPr>
              <a:t>Staphylo</a:t>
            </a:r>
            <a:r>
              <a:rPr lang="en-US" altLang="zh-CN" dirty="0" smtClean="0">
                <a:solidFill>
                  <a:schemeClr val="tx1"/>
                </a:solidFill>
              </a:rPr>
              <a:t>..</a:t>
            </a:r>
            <a:r>
              <a:rPr lang="zh-CN" altLang="en-US" dirty="0" smtClean="0">
                <a:solidFill>
                  <a:schemeClr val="tx1"/>
                </a:solidFill>
              </a:rPr>
              <a:t> </a:t>
            </a:r>
            <a:endParaRPr lang="en-US" altLang="zh-CN" dirty="0" smtClean="0">
              <a:solidFill>
                <a:schemeClr val="tx1"/>
              </a:solidFill>
            </a:endParaRPr>
          </a:p>
          <a:p>
            <a:pPr marL="285750" indent="-285750">
              <a:buFontTx/>
              <a:buChar char="-"/>
            </a:pPr>
            <a:endParaRPr lang="en-US" altLang="zh-CN" dirty="0">
              <a:solidFill>
                <a:schemeClr val="tx1"/>
              </a:solidFill>
            </a:endParaRPr>
          </a:p>
          <a:p>
            <a:pPr marL="285750" indent="-285750">
              <a:buFontTx/>
              <a:buChar char="-"/>
            </a:pPr>
            <a:r>
              <a:rPr lang="en-US" altLang="zh-CN" dirty="0" smtClean="0">
                <a:solidFill>
                  <a:schemeClr val="tx1"/>
                </a:solidFill>
              </a:rPr>
              <a:t>A</a:t>
            </a:r>
            <a:r>
              <a:rPr lang="zh-CN" altLang="en-US" dirty="0" smtClean="0">
                <a:solidFill>
                  <a:schemeClr val="tx1"/>
                </a:solidFill>
              </a:rPr>
              <a:t> </a:t>
            </a:r>
            <a:r>
              <a:rPr lang="en-US" altLang="zh-CN" dirty="0" smtClean="0">
                <a:solidFill>
                  <a:schemeClr val="tx1"/>
                </a:solidFill>
              </a:rPr>
              <a:t>more</a:t>
            </a:r>
            <a:r>
              <a:rPr lang="zh-CN" altLang="en-US" dirty="0" smtClean="0">
                <a:solidFill>
                  <a:schemeClr val="tx1"/>
                </a:solidFill>
              </a:rPr>
              <a:t> </a:t>
            </a:r>
            <a:r>
              <a:rPr lang="en-US" altLang="zh-CN" dirty="0" smtClean="0">
                <a:solidFill>
                  <a:schemeClr val="tx1"/>
                </a:solidFill>
              </a:rPr>
              <a:t>statistical</a:t>
            </a:r>
            <a:r>
              <a:rPr lang="zh-CN" altLang="en-US" dirty="0" smtClean="0">
                <a:solidFill>
                  <a:schemeClr val="tx1"/>
                </a:solidFill>
              </a:rPr>
              <a:t> </a:t>
            </a:r>
            <a:r>
              <a:rPr lang="en-US" altLang="zh-CN" dirty="0" smtClean="0">
                <a:solidFill>
                  <a:schemeClr val="tx1"/>
                </a:solidFill>
              </a:rPr>
              <a:t>approach</a:t>
            </a:r>
            <a:r>
              <a:rPr lang="zh-CN" altLang="en-US" dirty="0" smtClean="0">
                <a:solidFill>
                  <a:schemeClr val="tx1"/>
                </a:solidFill>
              </a:rPr>
              <a:t> </a:t>
            </a:r>
            <a:r>
              <a:rPr lang="en-US" altLang="zh-CN" dirty="0" smtClean="0">
                <a:solidFill>
                  <a:schemeClr val="tx1"/>
                </a:solidFill>
              </a:rPr>
              <a:t>:</a:t>
            </a:r>
            <a:r>
              <a:rPr lang="zh-CN" altLang="en-US" dirty="0" smtClean="0">
                <a:solidFill>
                  <a:schemeClr val="tx1"/>
                </a:solidFill>
              </a:rPr>
              <a:t> </a:t>
            </a:r>
            <a:r>
              <a:rPr lang="en-US" altLang="zh-CN" dirty="0" smtClean="0">
                <a:solidFill>
                  <a:schemeClr val="tx1"/>
                </a:solidFill>
              </a:rPr>
              <a:t>with</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division</a:t>
            </a:r>
            <a:r>
              <a:rPr lang="zh-CN" altLang="en-US" dirty="0" smtClean="0">
                <a:solidFill>
                  <a:schemeClr val="tx1"/>
                </a:solidFill>
              </a:rPr>
              <a:t> </a:t>
            </a:r>
            <a:r>
              <a:rPr lang="en-US" altLang="zh-CN" dirty="0" smtClean="0">
                <a:solidFill>
                  <a:schemeClr val="tx1"/>
                </a:solidFill>
              </a:rPr>
              <a:t>of</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total</a:t>
            </a:r>
            <a:r>
              <a:rPr lang="zh-CN" altLang="en-US" dirty="0" smtClean="0">
                <a:solidFill>
                  <a:schemeClr val="tx1"/>
                </a:solidFill>
              </a:rPr>
              <a:t> </a:t>
            </a:r>
            <a:r>
              <a:rPr lang="en-US" altLang="zh-CN" dirty="0" smtClean="0">
                <a:solidFill>
                  <a:schemeClr val="tx1"/>
                </a:solidFill>
              </a:rPr>
              <a:t>count</a:t>
            </a:r>
            <a:r>
              <a:rPr lang="zh-CN" altLang="en-US" dirty="0" smtClean="0">
                <a:solidFill>
                  <a:schemeClr val="tx1"/>
                </a:solidFill>
              </a:rPr>
              <a:t> </a:t>
            </a:r>
            <a:r>
              <a:rPr lang="en-US" altLang="zh-CN" dirty="0" smtClean="0">
                <a:solidFill>
                  <a:schemeClr val="tx1"/>
                </a:solidFill>
              </a:rPr>
              <a:t>and</a:t>
            </a:r>
            <a:r>
              <a:rPr lang="zh-CN" altLang="en-US" dirty="0" smtClean="0">
                <a:solidFill>
                  <a:schemeClr val="tx1"/>
                </a:solidFill>
              </a:rPr>
              <a:t> </a:t>
            </a:r>
            <a:r>
              <a:rPr lang="en-US" altLang="zh-CN" dirty="0" smtClean="0">
                <a:solidFill>
                  <a:schemeClr val="tx1"/>
                </a:solidFill>
              </a:rPr>
              <a:t>also</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physical</a:t>
            </a:r>
            <a:r>
              <a:rPr lang="zh-CN" altLang="en-US" dirty="0" smtClean="0">
                <a:solidFill>
                  <a:schemeClr val="tx1"/>
                </a:solidFill>
              </a:rPr>
              <a:t> </a:t>
            </a:r>
            <a:r>
              <a:rPr lang="en-US" altLang="zh-CN" dirty="0" smtClean="0">
                <a:solidFill>
                  <a:schemeClr val="tx1"/>
                </a:solidFill>
              </a:rPr>
              <a:t>distance</a:t>
            </a:r>
            <a:r>
              <a:rPr lang="zh-CN" altLang="en-US" dirty="0" smtClean="0">
                <a:solidFill>
                  <a:schemeClr val="tx1"/>
                </a:solidFill>
              </a:rPr>
              <a:t> </a:t>
            </a:r>
            <a:r>
              <a:rPr lang="en-US" altLang="zh-CN" dirty="0" smtClean="0">
                <a:solidFill>
                  <a:schemeClr val="tx1"/>
                </a:solidFill>
              </a:rPr>
              <a:t>calculation</a:t>
            </a:r>
            <a:r>
              <a:rPr lang="zh-CN" altLang="en-US" dirty="0" smtClean="0">
                <a:solidFill>
                  <a:schemeClr val="tx1"/>
                </a:solidFill>
              </a:rPr>
              <a:t> </a:t>
            </a:r>
            <a:endParaRPr lang="en-US" altLang="zh-CN" dirty="0" smtClean="0">
              <a:solidFill>
                <a:schemeClr val="tx1"/>
              </a:solidFill>
            </a:endParaRPr>
          </a:p>
          <a:p>
            <a:pPr marL="285750" indent="-285750">
              <a:buFontTx/>
              <a:buChar char="-"/>
            </a:pPr>
            <a:endParaRPr lang="en-US" altLang="zh-CN" dirty="0">
              <a:solidFill>
                <a:schemeClr val="tx1"/>
              </a:solidFill>
            </a:endParaRPr>
          </a:p>
          <a:p>
            <a:pPr marL="285750" indent="-285750">
              <a:buFontTx/>
              <a:buChar char="-"/>
            </a:pPr>
            <a:r>
              <a:rPr lang="en-US" altLang="zh-CN" dirty="0" smtClean="0">
                <a:solidFill>
                  <a:schemeClr val="tx1"/>
                </a:solidFill>
              </a:rPr>
              <a:t>Probability</a:t>
            </a:r>
            <a:r>
              <a:rPr lang="zh-CN" altLang="en-US" dirty="0" smtClean="0">
                <a:solidFill>
                  <a:schemeClr val="tx1"/>
                </a:solidFill>
              </a:rPr>
              <a:t> </a:t>
            </a:r>
            <a:r>
              <a:rPr lang="en-US" altLang="zh-CN" dirty="0" smtClean="0">
                <a:solidFill>
                  <a:schemeClr val="tx1"/>
                </a:solidFill>
              </a:rPr>
              <a:t>of</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(AA1</a:t>
            </a:r>
            <a:r>
              <a:rPr lang="zh-CN" altLang="en-US" dirty="0">
                <a:solidFill>
                  <a:schemeClr val="tx1"/>
                </a:solidFill>
              </a:rPr>
              <a:t> </a:t>
            </a:r>
            <a:r>
              <a:rPr lang="en-US" altLang="zh-CN" dirty="0" smtClean="0">
                <a:solidFill>
                  <a:schemeClr val="tx1"/>
                </a:solidFill>
              </a:rPr>
              <a:t>with</a:t>
            </a:r>
            <a:r>
              <a:rPr lang="zh-CN" altLang="en-US" dirty="0" smtClean="0">
                <a:solidFill>
                  <a:schemeClr val="tx1"/>
                </a:solidFill>
              </a:rPr>
              <a:t> </a:t>
            </a:r>
            <a:r>
              <a:rPr lang="en-US" altLang="zh-CN" dirty="0" smtClean="0">
                <a:solidFill>
                  <a:schemeClr val="tx1"/>
                </a:solidFill>
              </a:rPr>
              <a:t>AA2)/(pAA1)(pAA2)</a:t>
            </a:r>
          </a:p>
          <a:p>
            <a:pPr marL="285750" indent="-285750">
              <a:buFontTx/>
              <a:buChar char="-"/>
            </a:pPr>
            <a:endParaRPr lang="en-US" altLang="zh-CN" dirty="0">
              <a:solidFill>
                <a:schemeClr val="tx1"/>
              </a:solidFill>
            </a:endParaRPr>
          </a:p>
          <a:p>
            <a:pPr marL="285750" indent="-285750">
              <a:buFontTx/>
              <a:buChar char="-"/>
            </a:pPr>
            <a:r>
              <a:rPr lang="en-US" altLang="zh-CN" dirty="0" smtClean="0">
                <a:solidFill>
                  <a:schemeClr val="tx1"/>
                </a:solidFill>
              </a:rPr>
              <a:t>They</a:t>
            </a:r>
            <a:r>
              <a:rPr lang="zh-CN" altLang="en-US" dirty="0" smtClean="0">
                <a:solidFill>
                  <a:schemeClr val="tx1"/>
                </a:solidFill>
              </a:rPr>
              <a:t> </a:t>
            </a:r>
            <a:r>
              <a:rPr lang="en-US" altLang="zh-CN" dirty="0" smtClean="0">
                <a:solidFill>
                  <a:schemeClr val="tx1"/>
                </a:solidFill>
              </a:rPr>
              <a:t>correlate</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ones</a:t>
            </a:r>
            <a:r>
              <a:rPr lang="zh-CN" altLang="en-US" dirty="0" smtClean="0">
                <a:solidFill>
                  <a:schemeClr val="tx1"/>
                </a:solidFill>
              </a:rPr>
              <a:t> </a:t>
            </a:r>
            <a:r>
              <a:rPr lang="en-US" altLang="zh-CN" dirty="0" smtClean="0">
                <a:solidFill>
                  <a:schemeClr val="tx1"/>
                </a:solidFill>
              </a:rPr>
              <a:t>with</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distance</a:t>
            </a:r>
            <a:r>
              <a:rPr lang="zh-CN" altLang="en-US" dirty="0" smtClean="0">
                <a:solidFill>
                  <a:schemeClr val="tx1"/>
                </a:solidFill>
              </a:rPr>
              <a:t> </a:t>
            </a:r>
            <a:endParaRPr lang="en-US" altLang="zh-CN" dirty="0" smtClean="0">
              <a:solidFill>
                <a:schemeClr val="tx1"/>
              </a:solidFill>
            </a:endParaRPr>
          </a:p>
          <a:p>
            <a:pPr marL="285750" indent="-285750">
              <a:buFontTx/>
              <a:buChar char="-"/>
            </a:pPr>
            <a:endParaRPr lang="en-US" altLang="zh-CN" dirty="0" smtClean="0">
              <a:solidFill>
                <a:schemeClr val="tx1"/>
              </a:solidFill>
            </a:endParaRPr>
          </a:p>
          <a:p>
            <a:pPr marL="285750" indent="-285750">
              <a:buFontTx/>
              <a:buChar char="-"/>
            </a:pPr>
            <a:endParaRPr lang="en-US" altLang="zh-CN" dirty="0">
              <a:solidFill>
                <a:schemeClr val="tx1"/>
              </a:solidFill>
            </a:endParaRPr>
          </a:p>
          <a:p>
            <a:pPr marL="285750" indent="-285750">
              <a:buFontTx/>
              <a:buChar char="-"/>
            </a:pPr>
            <a:r>
              <a:rPr lang="zh-CN" altLang="en-US" dirty="0" smtClean="0">
                <a:solidFill>
                  <a:schemeClr val="tx1"/>
                </a:solidFill>
              </a:rPr>
              <a:t> </a:t>
            </a: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Overview</a:t>
            </a:r>
            <a:endParaRPr/>
          </a:p>
        </p:txBody>
      </p:sp>
      <p:sp>
        <p:nvSpPr>
          <p:cNvPr id="76" name="Shape 7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300" b="1" dirty="0">
                <a:latin typeface="Cabin"/>
                <a:ea typeface="Cabin"/>
                <a:cs typeface="Cabin"/>
                <a:sym typeface="Cabin"/>
              </a:rPr>
              <a:t>Structural prediction on N1 Region by online servers:</a:t>
            </a:r>
            <a:endParaRPr sz="1300" b="1" dirty="0">
              <a:latin typeface="Cabin"/>
              <a:ea typeface="Cabin"/>
              <a:cs typeface="Cabin"/>
              <a:sym typeface="Cabin"/>
            </a:endParaRPr>
          </a:p>
          <a:p>
            <a:pPr marL="457200" lvl="0" indent="-311150" rtl="0">
              <a:lnSpc>
                <a:spcPct val="100000"/>
              </a:lnSpc>
              <a:spcBef>
                <a:spcPts val="1600"/>
              </a:spcBef>
              <a:spcAft>
                <a:spcPts val="0"/>
              </a:spcAft>
              <a:buSzPts val="1300"/>
              <a:buFont typeface="Cabin"/>
              <a:buChar char="-"/>
            </a:pPr>
            <a:r>
              <a:rPr lang="en" sz="1300" dirty="0">
                <a:latin typeface="Cabin"/>
                <a:ea typeface="Cabin"/>
                <a:cs typeface="Cabin"/>
                <a:sym typeface="Cabin"/>
              </a:rPr>
              <a:t>I-TASSER</a:t>
            </a:r>
            <a:endParaRPr sz="1300" dirty="0">
              <a:latin typeface="Cabin"/>
              <a:ea typeface="Cabin"/>
              <a:cs typeface="Cabin"/>
              <a:sym typeface="Cabin"/>
            </a:endParaRPr>
          </a:p>
          <a:p>
            <a:pPr marL="457200" lvl="0" indent="-311150" rtl="0">
              <a:lnSpc>
                <a:spcPct val="100000"/>
              </a:lnSpc>
              <a:spcBef>
                <a:spcPts val="0"/>
              </a:spcBef>
              <a:spcAft>
                <a:spcPts val="0"/>
              </a:spcAft>
              <a:buSzPts val="1300"/>
              <a:buFont typeface="Cabin"/>
              <a:buChar char="-"/>
            </a:pPr>
            <a:r>
              <a:rPr lang="en" sz="1300" dirty="0">
                <a:latin typeface="Cabin"/>
                <a:ea typeface="Cabin"/>
                <a:cs typeface="Cabin"/>
                <a:sym typeface="Cabin"/>
              </a:rPr>
              <a:t>Phyre2--homologous</a:t>
            </a:r>
            <a:endParaRPr sz="1300" dirty="0">
              <a:latin typeface="Cabin"/>
              <a:ea typeface="Cabin"/>
              <a:cs typeface="Cabin"/>
              <a:sym typeface="Cabin"/>
            </a:endParaRPr>
          </a:p>
          <a:p>
            <a:pPr marL="457200" lvl="0" indent="-311150" rtl="0">
              <a:lnSpc>
                <a:spcPct val="100000"/>
              </a:lnSpc>
              <a:spcBef>
                <a:spcPts val="0"/>
              </a:spcBef>
              <a:spcAft>
                <a:spcPts val="0"/>
              </a:spcAft>
              <a:buSzPts val="1300"/>
              <a:buFont typeface="Cabin"/>
              <a:buChar char="-"/>
            </a:pPr>
            <a:r>
              <a:rPr lang="en" sz="1300" dirty="0" err="1">
                <a:latin typeface="Cabin"/>
                <a:ea typeface="Cabin"/>
                <a:cs typeface="Cabin"/>
                <a:sym typeface="Cabin"/>
              </a:rPr>
              <a:t>Robbeta</a:t>
            </a:r>
            <a:r>
              <a:rPr lang="en" sz="1300" dirty="0">
                <a:latin typeface="Cabin"/>
                <a:ea typeface="Cabin"/>
                <a:cs typeface="Cabin"/>
                <a:sym typeface="Cabin"/>
              </a:rPr>
              <a:t> -- direct folded, only good for the shorter sequences ,N1  only </a:t>
            </a:r>
            <a:r>
              <a:rPr lang="en" sz="1300" dirty="0" err="1">
                <a:latin typeface="Cabin"/>
                <a:ea typeface="Cabin"/>
                <a:cs typeface="Cabin"/>
                <a:sym typeface="Cabin"/>
              </a:rPr>
              <a:t>e.g</a:t>
            </a:r>
            <a:r>
              <a:rPr lang="en" sz="1300" dirty="0">
                <a:latin typeface="Cabin"/>
                <a:ea typeface="Cabin"/>
                <a:cs typeface="Cabin"/>
                <a:sym typeface="Cabin"/>
              </a:rPr>
              <a:t> </a:t>
            </a:r>
            <a:endParaRPr sz="1300" dirty="0">
              <a:latin typeface="Cabin"/>
              <a:ea typeface="Cabin"/>
              <a:cs typeface="Cabin"/>
              <a:sym typeface="Cabin"/>
            </a:endParaRPr>
          </a:p>
          <a:p>
            <a:pPr marL="457200" lvl="0" indent="-311150" rtl="0">
              <a:lnSpc>
                <a:spcPct val="100000"/>
              </a:lnSpc>
              <a:spcBef>
                <a:spcPts val="0"/>
              </a:spcBef>
              <a:spcAft>
                <a:spcPts val="0"/>
              </a:spcAft>
              <a:buSzPts val="1300"/>
              <a:buFont typeface="Cabin"/>
              <a:buChar char="-"/>
            </a:pPr>
            <a:r>
              <a:rPr lang="en" sz="1300" dirty="0" err="1">
                <a:latin typeface="Cabin"/>
                <a:ea typeface="Cabin"/>
                <a:cs typeface="Cabin"/>
                <a:sym typeface="Cabin"/>
              </a:rPr>
              <a:t>Pfam</a:t>
            </a:r>
            <a:r>
              <a:rPr lang="en" sz="1300" dirty="0">
                <a:latin typeface="Cabin"/>
                <a:ea typeface="Cabin"/>
                <a:cs typeface="Cabin"/>
                <a:sym typeface="Cabin"/>
              </a:rPr>
              <a:t> -- alignment based prediction</a:t>
            </a:r>
            <a:endParaRPr sz="1300" dirty="0">
              <a:latin typeface="Cabin"/>
              <a:ea typeface="Cabin"/>
              <a:cs typeface="Cabin"/>
              <a:sym typeface="Cabin"/>
            </a:endParaRPr>
          </a:p>
          <a:p>
            <a:pPr marL="0" lvl="0" indent="0" rtl="0">
              <a:lnSpc>
                <a:spcPct val="100000"/>
              </a:lnSpc>
              <a:spcBef>
                <a:spcPts val="1600"/>
              </a:spcBef>
              <a:spcAft>
                <a:spcPts val="0"/>
              </a:spcAft>
              <a:buNone/>
            </a:pPr>
            <a:r>
              <a:rPr lang="en" sz="1300" b="1" dirty="0">
                <a:latin typeface="Cabin"/>
                <a:ea typeface="Cabin"/>
                <a:cs typeface="Cabin"/>
                <a:sym typeface="Cabin"/>
              </a:rPr>
              <a:t>Research more on the prediction tool relating to single amino acid mutagenesis</a:t>
            </a:r>
            <a:endParaRPr sz="1300" b="1" dirty="0">
              <a:latin typeface="Cabin"/>
              <a:ea typeface="Cabin"/>
              <a:cs typeface="Cabin"/>
              <a:sym typeface="Cabin"/>
            </a:endParaRPr>
          </a:p>
          <a:p>
            <a:pPr marL="457200" lvl="0" indent="-311150" rtl="0">
              <a:lnSpc>
                <a:spcPct val="100000"/>
              </a:lnSpc>
              <a:spcBef>
                <a:spcPts val="1600"/>
              </a:spcBef>
              <a:spcAft>
                <a:spcPts val="0"/>
              </a:spcAft>
              <a:buSzPts val="1300"/>
              <a:buFont typeface="Cabin"/>
              <a:buAutoNum type="arabicPeriod"/>
            </a:pPr>
            <a:r>
              <a:rPr lang="en" sz="1300" dirty="0">
                <a:latin typeface="Cabin"/>
                <a:ea typeface="Cabin"/>
                <a:cs typeface="Cabin"/>
                <a:sym typeface="Cabin"/>
              </a:rPr>
              <a:t>Literature on bioinformatics tools for AAS prediction</a:t>
            </a:r>
            <a:endParaRPr sz="1300" dirty="0">
              <a:latin typeface="Cabin"/>
              <a:ea typeface="Cabin"/>
              <a:cs typeface="Cabin"/>
              <a:sym typeface="Cabin"/>
            </a:endParaRPr>
          </a:p>
          <a:p>
            <a:pPr marL="457200" lvl="0" indent="-311150" rtl="0">
              <a:lnSpc>
                <a:spcPct val="100000"/>
              </a:lnSpc>
              <a:spcBef>
                <a:spcPts val="0"/>
              </a:spcBef>
              <a:spcAft>
                <a:spcPts val="0"/>
              </a:spcAft>
              <a:buSzPts val="1300"/>
              <a:buFont typeface="Cabin"/>
              <a:buAutoNum type="arabicPeriod"/>
            </a:pPr>
            <a:r>
              <a:rPr lang="en" sz="1300" dirty="0">
                <a:latin typeface="Cabin"/>
                <a:ea typeface="Cabin"/>
                <a:cs typeface="Cabin"/>
                <a:sym typeface="Cabin"/>
              </a:rPr>
              <a:t>summary of computational servers for use</a:t>
            </a:r>
            <a:endParaRPr sz="1300" dirty="0">
              <a:latin typeface="Cabin"/>
              <a:ea typeface="Cabin"/>
              <a:cs typeface="Cabin"/>
              <a:sym typeface="Cabin"/>
            </a:endParaRPr>
          </a:p>
          <a:p>
            <a:pPr marL="0" lvl="0" indent="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Code Documentation</a:t>
            </a:r>
            <a:endParaRPr/>
          </a:p>
        </p:txBody>
      </p:sp>
      <p:sp>
        <p:nvSpPr>
          <p:cNvPr id="82" name="Shape 8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Char char="➔"/>
            </a:pPr>
            <a:r>
              <a:rPr lang="en" sz="1400" b="1"/>
              <a:t>Superimpose.SuperimposeEachRegion:</a:t>
            </a:r>
            <a:r>
              <a:rPr lang="en" sz="1400"/>
              <a:t> Export 5 pymol sessions with the overall mutated sites overlap with each of the functional regions, with the GetMutatedSites only as blue, functional region only as green and overlapping region as red</a:t>
            </a:r>
            <a:endParaRPr sz="1400"/>
          </a:p>
          <a:p>
            <a:pPr marL="457200" lvl="0" indent="-317500" algn="just" rtl="0">
              <a:lnSpc>
                <a:spcPct val="150000"/>
              </a:lnSpc>
              <a:spcBef>
                <a:spcPts val="0"/>
              </a:spcBef>
              <a:spcAft>
                <a:spcPts val="0"/>
              </a:spcAft>
              <a:buSzPts val="1400"/>
              <a:buChar char="➔"/>
            </a:pPr>
            <a:r>
              <a:rPr lang="en" sz="1400" b="1"/>
              <a:t>SimpleCorrMatrix: </a:t>
            </a:r>
            <a:r>
              <a:rPr lang="en" sz="1400"/>
              <a:t>Export a list, with each element a tuple of 5 elements: first_mute_site, first_mute_AA, second_mute_site, second_mute_AA, corr_count</a:t>
            </a:r>
            <a:endParaRPr sz="1400"/>
          </a:p>
          <a:p>
            <a:pPr marL="457200" lvl="0" indent="-317500" algn="just" rtl="0">
              <a:lnSpc>
                <a:spcPct val="150000"/>
              </a:lnSpc>
              <a:spcBef>
                <a:spcPts val="0"/>
              </a:spcBef>
              <a:spcAft>
                <a:spcPts val="0"/>
              </a:spcAft>
              <a:buSzPts val="1400"/>
              <a:buChar char="➔"/>
            </a:pPr>
            <a:r>
              <a:rPr lang="en" sz="1400" b="1"/>
              <a:t>WriteHapFuncMap:</a:t>
            </a:r>
            <a:r>
              <a:rPr lang="en" sz="1400"/>
              <a:t> Build the sqlite table hap_func_match </a:t>
            </a:r>
            <a:endParaRPr sz="1400"/>
          </a:p>
          <a:p>
            <a:pPr marL="457200" lvl="0" indent="-317500" algn="just" rtl="0">
              <a:lnSpc>
                <a:spcPct val="150000"/>
              </a:lnSpc>
              <a:spcBef>
                <a:spcPts val="0"/>
              </a:spcBef>
              <a:spcAft>
                <a:spcPts val="0"/>
              </a:spcAft>
              <a:buSzPts val="1400"/>
              <a:buChar char="➔"/>
            </a:pPr>
            <a:r>
              <a:rPr lang="en" sz="1400" b="1"/>
              <a:t>WriteMuteCount: </a:t>
            </a:r>
            <a:r>
              <a:rPr lang="en" sz="1400"/>
              <a:t>Build the sqlite table mute_count</a:t>
            </a:r>
            <a:endParaRPr sz="1400"/>
          </a:p>
          <a:p>
            <a:pPr marL="457200" lvl="0" indent="-317500" algn="just" rtl="0">
              <a:lnSpc>
                <a:spcPct val="150000"/>
              </a:lnSpc>
              <a:spcBef>
                <a:spcPts val="0"/>
              </a:spcBef>
              <a:spcAft>
                <a:spcPts val="0"/>
              </a:spcAft>
              <a:buSzPts val="1400"/>
              <a:buChar char="➔"/>
            </a:pPr>
            <a:r>
              <a:rPr lang="en" sz="1400" b="1"/>
              <a:t>WriteMuteSpecificCount: </a:t>
            </a:r>
            <a:r>
              <a:rPr lang="en" sz="1400"/>
              <a:t>Build the sqlite table mute_specific_count</a:t>
            </a:r>
            <a:endParaRPr sz="1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Visualization</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87900" y="419025"/>
            <a:ext cx="83682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Functional Regions: Clearer Color Display</a:t>
            </a:r>
            <a:endParaRPr/>
          </a:p>
        </p:txBody>
      </p:sp>
      <p:pic>
        <p:nvPicPr>
          <p:cNvPr id="93" name="Shape 93"/>
          <p:cNvPicPr preferRelativeResize="0"/>
          <p:nvPr/>
        </p:nvPicPr>
        <p:blipFill>
          <a:blip r:embed="rId3">
            <a:alphaModFix/>
          </a:blip>
          <a:stretch>
            <a:fillRect/>
          </a:stretch>
        </p:blipFill>
        <p:spPr>
          <a:xfrm>
            <a:off x="1150823" y="1431773"/>
            <a:ext cx="3977489" cy="3363422"/>
          </a:xfrm>
          <a:prstGeom prst="rect">
            <a:avLst/>
          </a:prstGeom>
          <a:noFill/>
          <a:ln>
            <a:noFill/>
          </a:ln>
        </p:spPr>
      </p:pic>
      <p:graphicFrame>
        <p:nvGraphicFramePr>
          <p:cNvPr id="94" name="Shape 94"/>
          <p:cNvGraphicFramePr/>
          <p:nvPr/>
        </p:nvGraphicFramePr>
        <p:xfrm>
          <a:off x="4886375" y="1431775"/>
          <a:ext cx="4057050" cy="3363420"/>
        </p:xfrm>
        <a:graphic>
          <a:graphicData uri="http://schemas.openxmlformats.org/drawingml/2006/table">
            <a:tbl>
              <a:tblPr>
                <a:noFill/>
                <a:tableStyleId>{F3EC5C9F-9261-446A-B421-D47614206052}</a:tableStyleId>
              </a:tblPr>
              <a:tblGrid>
                <a:gridCol w="936250"/>
                <a:gridCol w="1560400"/>
                <a:gridCol w="1560400"/>
              </a:tblGrid>
              <a:tr h="329325">
                <a:tc>
                  <a:txBody>
                    <a:bodyPr/>
                    <a:lstStyle/>
                    <a:p>
                      <a:pPr marL="0" lvl="0" indent="0" algn="ctr" rtl="0">
                        <a:lnSpc>
                          <a:spcPct val="115000"/>
                        </a:lnSpc>
                        <a:spcBef>
                          <a:spcPts val="0"/>
                        </a:spcBef>
                        <a:spcAft>
                          <a:spcPts val="0"/>
                        </a:spcAft>
                        <a:buNone/>
                      </a:pPr>
                      <a:r>
                        <a:rPr lang="en" sz="1000">
                          <a:solidFill>
                            <a:srgbClr val="FFFFFF"/>
                          </a:solidFill>
                        </a:rPr>
                        <a:t>Domain</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Function</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Color</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1124300">
                <a:tc>
                  <a:txBody>
                    <a:bodyPr/>
                    <a:lstStyle/>
                    <a:p>
                      <a:pPr marL="0" lvl="0" indent="0" algn="ctr" rtl="0">
                        <a:lnSpc>
                          <a:spcPct val="115000"/>
                        </a:lnSpc>
                        <a:spcBef>
                          <a:spcPts val="0"/>
                        </a:spcBef>
                        <a:spcAft>
                          <a:spcPts val="0"/>
                        </a:spcAft>
                        <a:buNone/>
                      </a:pPr>
                      <a:r>
                        <a:rPr lang="en" sz="1000">
                          <a:solidFill>
                            <a:srgbClr val="FFFFFF"/>
                          </a:solidFill>
                        </a:rPr>
                        <a:t>N3-B loop</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latch to enclose the captured ligand by intruding into the space between beta-strands E and D and completing beta-sheets formation in the first N domain</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yellow</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578700">
                <a:tc>
                  <a:txBody>
                    <a:bodyPr/>
                    <a:lstStyle/>
                    <a:p>
                      <a:pPr marL="0" lvl="0" indent="0" algn="ctr" rtl="0">
                        <a:lnSpc>
                          <a:spcPct val="115000"/>
                        </a:lnSpc>
                        <a:spcBef>
                          <a:spcPts val="0"/>
                        </a:spcBef>
                        <a:spcAft>
                          <a:spcPts val="0"/>
                        </a:spcAft>
                        <a:buNone/>
                      </a:pPr>
                      <a:r>
                        <a:rPr lang="en" sz="1000">
                          <a:solidFill>
                            <a:srgbClr val="FFFFFF"/>
                          </a:solidFill>
                        </a:rPr>
                        <a:t>N2-N3 interface</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cleavage</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green</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578700">
                <a:tc>
                  <a:txBody>
                    <a:bodyPr/>
                    <a:lstStyle/>
                    <a:p>
                      <a:pPr marL="0" lvl="0" indent="0" algn="ctr" rtl="0">
                        <a:lnSpc>
                          <a:spcPct val="115000"/>
                        </a:lnSpc>
                        <a:spcBef>
                          <a:spcPts val="0"/>
                        </a:spcBef>
                        <a:spcAft>
                          <a:spcPts val="0"/>
                        </a:spcAft>
                        <a:buNone/>
                      </a:pPr>
                      <a:r>
                        <a:rPr lang="en" sz="1000">
                          <a:solidFill>
                            <a:srgbClr val="FFFFFF"/>
                          </a:solidFill>
                        </a:rPr>
                        <a:t>N2-B interface</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purple</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396825">
                <a:tc>
                  <a:txBody>
                    <a:bodyPr/>
                    <a:lstStyle/>
                    <a:p>
                      <a:pPr marL="0" lvl="0" indent="0" algn="ctr" rtl="0">
                        <a:lnSpc>
                          <a:spcPct val="115000"/>
                        </a:lnSpc>
                        <a:spcBef>
                          <a:spcPts val="0"/>
                        </a:spcBef>
                        <a:spcAft>
                          <a:spcPts val="0"/>
                        </a:spcAft>
                        <a:buNone/>
                      </a:pPr>
                      <a:r>
                        <a:rPr lang="en" sz="1000">
                          <a:solidFill>
                            <a:srgbClr val="FFFFFF"/>
                          </a:solidFill>
                        </a:rPr>
                        <a:t>B loop stabilized by K</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rtl="0">
                        <a:spcBef>
                          <a:spcPts val="0"/>
                        </a:spcBef>
                        <a:spcAft>
                          <a:spcPts val="0"/>
                        </a:spcAft>
                        <a:buNone/>
                      </a:pP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a:solidFill>
                            <a:srgbClr val="FFFFFF"/>
                          </a:solidFill>
                        </a:rPr>
                        <a:t>orange</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r h="214950">
                <a:tc>
                  <a:txBody>
                    <a:bodyPr/>
                    <a:lstStyle/>
                    <a:p>
                      <a:pPr marL="0" lvl="0" indent="0" algn="ctr" rtl="0">
                        <a:lnSpc>
                          <a:spcPct val="115000"/>
                        </a:lnSpc>
                        <a:spcBef>
                          <a:spcPts val="0"/>
                        </a:spcBef>
                        <a:spcAft>
                          <a:spcPts val="0"/>
                        </a:spcAft>
                        <a:buNone/>
                      </a:pPr>
                      <a:r>
                        <a:rPr lang="en" sz="1000">
                          <a:solidFill>
                            <a:srgbClr val="FFFFFF"/>
                          </a:solidFill>
                        </a:rPr>
                        <a:t>N2</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Forming the latch pocket</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000">
                          <a:solidFill>
                            <a:srgbClr val="FFFFFF"/>
                          </a:solidFill>
                        </a:rPr>
                        <a:t>greencyan</a:t>
                      </a:r>
                      <a:endParaRPr sz="1000">
                        <a:solidFill>
                          <a:srgbClr val="FFFFFF"/>
                        </a:solidFill>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r>
            </a:tbl>
          </a:graphicData>
        </a:graphic>
      </p:graphicFrame>
      <p:pic>
        <p:nvPicPr>
          <p:cNvPr id="95" name="Shape 95"/>
          <p:cNvPicPr preferRelativeResize="0"/>
          <p:nvPr/>
        </p:nvPicPr>
        <p:blipFill>
          <a:blip r:embed="rId4">
            <a:alphaModFix/>
          </a:blip>
          <a:stretch>
            <a:fillRect/>
          </a:stretch>
        </p:blipFill>
        <p:spPr>
          <a:xfrm>
            <a:off x="-717000" y="3422694"/>
            <a:ext cx="2209799" cy="185100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l="661" r="670"/>
          <a:stretch/>
        </p:blipFill>
        <p:spPr>
          <a:xfrm>
            <a:off x="490450" y="1030150"/>
            <a:ext cx="1699618" cy="1754726"/>
          </a:xfrm>
          <a:prstGeom prst="rect">
            <a:avLst/>
          </a:prstGeom>
          <a:noFill/>
          <a:ln>
            <a:noFill/>
          </a:ln>
        </p:spPr>
      </p:pic>
      <p:pic>
        <p:nvPicPr>
          <p:cNvPr id="101" name="Shape 101"/>
          <p:cNvPicPr preferRelativeResize="0"/>
          <p:nvPr/>
        </p:nvPicPr>
        <p:blipFill rotWithShape="1">
          <a:blip r:embed="rId4">
            <a:alphaModFix/>
          </a:blip>
          <a:srcRect l="1456" r="1456"/>
          <a:stretch/>
        </p:blipFill>
        <p:spPr>
          <a:xfrm>
            <a:off x="490450" y="3083975"/>
            <a:ext cx="1699625" cy="1754725"/>
          </a:xfrm>
          <a:prstGeom prst="rect">
            <a:avLst/>
          </a:prstGeom>
          <a:noFill/>
          <a:ln>
            <a:noFill/>
          </a:ln>
        </p:spPr>
      </p:pic>
      <p:pic>
        <p:nvPicPr>
          <p:cNvPr id="102" name="Shape 102"/>
          <p:cNvPicPr preferRelativeResize="0"/>
          <p:nvPr/>
        </p:nvPicPr>
        <p:blipFill rotWithShape="1">
          <a:blip r:embed="rId5">
            <a:alphaModFix/>
          </a:blip>
          <a:srcRect t="436" b="436"/>
          <a:stretch/>
        </p:blipFill>
        <p:spPr>
          <a:xfrm>
            <a:off x="3433200" y="1030150"/>
            <a:ext cx="1899249" cy="1754725"/>
          </a:xfrm>
          <a:prstGeom prst="rect">
            <a:avLst/>
          </a:prstGeom>
          <a:noFill/>
          <a:ln>
            <a:noFill/>
          </a:ln>
        </p:spPr>
      </p:pic>
      <p:pic>
        <p:nvPicPr>
          <p:cNvPr id="103" name="Shape 103"/>
          <p:cNvPicPr preferRelativeResize="0"/>
          <p:nvPr/>
        </p:nvPicPr>
        <p:blipFill rotWithShape="1">
          <a:blip r:embed="rId6">
            <a:alphaModFix/>
          </a:blip>
          <a:srcRect l="4487" r="4496"/>
          <a:stretch/>
        </p:blipFill>
        <p:spPr>
          <a:xfrm>
            <a:off x="3433200" y="3086800"/>
            <a:ext cx="1899250" cy="1749076"/>
          </a:xfrm>
          <a:prstGeom prst="rect">
            <a:avLst/>
          </a:prstGeom>
          <a:noFill/>
          <a:ln>
            <a:noFill/>
          </a:ln>
        </p:spPr>
      </p:pic>
      <p:pic>
        <p:nvPicPr>
          <p:cNvPr id="104" name="Shape 104"/>
          <p:cNvPicPr preferRelativeResize="0"/>
          <p:nvPr/>
        </p:nvPicPr>
        <p:blipFill rotWithShape="1">
          <a:blip r:embed="rId7">
            <a:alphaModFix/>
          </a:blip>
          <a:srcRect t="1662" b="1672"/>
          <a:stretch/>
        </p:blipFill>
        <p:spPr>
          <a:xfrm>
            <a:off x="6515648" y="1030149"/>
            <a:ext cx="1754727" cy="1754725"/>
          </a:xfrm>
          <a:prstGeom prst="rect">
            <a:avLst/>
          </a:prstGeom>
          <a:noFill/>
          <a:ln>
            <a:noFill/>
          </a:ln>
        </p:spPr>
      </p:pic>
      <p:sp>
        <p:nvSpPr>
          <p:cNvPr id="105" name="Shape 105"/>
          <p:cNvSpPr txBox="1"/>
          <p:nvPr/>
        </p:nvSpPr>
        <p:spPr>
          <a:xfrm>
            <a:off x="1628275" y="953950"/>
            <a:ext cx="1517400" cy="7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dirty="0">
                <a:solidFill>
                  <a:srgbClr val="FFFFFF"/>
                </a:solidFill>
                <a:latin typeface="Roboto"/>
                <a:ea typeface="Roboto"/>
                <a:cs typeface="Roboto"/>
                <a:sym typeface="Roboto"/>
              </a:rPr>
              <a:t>B loop stabilized by K</a:t>
            </a:r>
            <a:endParaRPr sz="1000" dirty="0"/>
          </a:p>
        </p:txBody>
      </p:sp>
      <p:sp>
        <p:nvSpPr>
          <p:cNvPr id="106" name="Shape 106"/>
          <p:cNvSpPr txBox="1"/>
          <p:nvPr/>
        </p:nvSpPr>
        <p:spPr>
          <a:xfrm>
            <a:off x="4828675" y="953950"/>
            <a:ext cx="1517400" cy="7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FFFFFF"/>
                </a:solidFill>
                <a:latin typeface="Roboto"/>
                <a:ea typeface="Roboto"/>
                <a:cs typeface="Roboto"/>
                <a:sym typeface="Roboto"/>
              </a:rPr>
              <a:t>N2-B interface</a:t>
            </a:r>
            <a:endParaRPr sz="1000"/>
          </a:p>
        </p:txBody>
      </p:sp>
      <p:sp>
        <p:nvSpPr>
          <p:cNvPr id="107" name="Shape 107"/>
          <p:cNvSpPr txBox="1"/>
          <p:nvPr/>
        </p:nvSpPr>
        <p:spPr>
          <a:xfrm>
            <a:off x="7800475" y="1106350"/>
            <a:ext cx="1517400" cy="7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FFFFFF"/>
                </a:solidFill>
                <a:latin typeface="Roboto"/>
                <a:ea typeface="Roboto"/>
                <a:cs typeface="Roboto"/>
                <a:sym typeface="Roboto"/>
              </a:rPr>
              <a:t>N3-B loop</a:t>
            </a:r>
            <a:endParaRPr sz="1000"/>
          </a:p>
        </p:txBody>
      </p:sp>
      <p:sp>
        <p:nvSpPr>
          <p:cNvPr id="108" name="Shape 108"/>
          <p:cNvSpPr txBox="1"/>
          <p:nvPr/>
        </p:nvSpPr>
        <p:spPr>
          <a:xfrm>
            <a:off x="1552075" y="3697150"/>
            <a:ext cx="1517400" cy="7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FFFFFF"/>
                </a:solidFill>
                <a:latin typeface="Roboto"/>
                <a:ea typeface="Roboto"/>
                <a:cs typeface="Roboto"/>
                <a:sym typeface="Roboto"/>
              </a:rPr>
              <a:t>Latch motif </a:t>
            </a:r>
            <a:endParaRPr sz="1000"/>
          </a:p>
        </p:txBody>
      </p:sp>
      <p:sp>
        <p:nvSpPr>
          <p:cNvPr id="109" name="Shape 109"/>
          <p:cNvSpPr txBox="1"/>
          <p:nvPr/>
        </p:nvSpPr>
        <p:spPr>
          <a:xfrm>
            <a:off x="5057275" y="3697150"/>
            <a:ext cx="1517400" cy="7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FFFFFF"/>
                </a:solidFill>
                <a:latin typeface="Roboto"/>
                <a:ea typeface="Roboto"/>
                <a:cs typeface="Roboto"/>
                <a:sym typeface="Roboto"/>
              </a:rPr>
              <a:t>N2-N3 interface</a:t>
            </a:r>
            <a:endParaRPr sz="1000"/>
          </a:p>
        </p:txBody>
      </p:sp>
      <p:sp>
        <p:nvSpPr>
          <p:cNvPr id="110" name="Shape 110"/>
          <p:cNvSpPr txBox="1">
            <a:spLocks noGrp="1"/>
          </p:cNvSpPr>
          <p:nvPr>
            <p:ph type="title"/>
          </p:nvPr>
        </p:nvSpPr>
        <p:spPr>
          <a:xfrm>
            <a:off x="387900" y="54875"/>
            <a:ext cx="83682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800"/>
              <a:t>Superimpose all mutated sites with each of the functional region</a:t>
            </a:r>
            <a:r>
              <a:rPr lang="en" sz="1800">
                <a:latin typeface="Cabin"/>
                <a:ea typeface="Cabin"/>
                <a:cs typeface="Cabin"/>
                <a:sym typeface="Cabin"/>
              </a:rPr>
              <a:t> </a:t>
            </a:r>
            <a:endParaRPr sz="1800"/>
          </a:p>
        </p:txBody>
      </p:sp>
      <p:sp>
        <p:nvSpPr>
          <p:cNvPr id="2" name="TextBox 1"/>
          <p:cNvSpPr txBox="1"/>
          <p:nvPr/>
        </p:nvSpPr>
        <p:spPr>
          <a:xfrm>
            <a:off x="7800475" y="953950"/>
            <a:ext cx="2232837" cy="2462213"/>
          </a:xfrm>
          <a:prstGeom prst="rect">
            <a:avLst/>
          </a:prstGeom>
          <a:noFill/>
        </p:spPr>
        <p:txBody>
          <a:bodyPr wrap="square" rtlCol="0">
            <a:spAutoFit/>
          </a:bodyPr>
          <a:lstStyle/>
          <a:p>
            <a:pPr marL="285750" indent="-285750">
              <a:buFontTx/>
              <a:buChar char="-"/>
            </a:pPr>
            <a:r>
              <a:rPr lang="en-US" altLang="zh-CN" dirty="0" smtClean="0">
                <a:solidFill>
                  <a:schemeClr val="tx1"/>
                </a:solidFill>
              </a:rPr>
              <a:t>May</a:t>
            </a:r>
            <a:r>
              <a:rPr lang="zh-CN" altLang="en-US" dirty="0" smtClean="0">
                <a:solidFill>
                  <a:schemeClr val="tx1"/>
                </a:solidFill>
              </a:rPr>
              <a:t> </a:t>
            </a:r>
            <a:r>
              <a:rPr lang="en-US" altLang="zh-CN" dirty="0" smtClean="0">
                <a:solidFill>
                  <a:schemeClr val="tx1"/>
                </a:solidFill>
              </a:rPr>
              <a:t>generate</a:t>
            </a:r>
            <a:r>
              <a:rPr lang="zh-CN" altLang="en-US" dirty="0" smtClean="0">
                <a:solidFill>
                  <a:schemeClr val="tx1"/>
                </a:solidFill>
              </a:rPr>
              <a:t> </a:t>
            </a:r>
            <a:r>
              <a:rPr lang="en-US" altLang="zh-CN" dirty="0" smtClean="0">
                <a:solidFill>
                  <a:schemeClr val="tx1"/>
                </a:solidFill>
              </a:rPr>
              <a:t>for</a:t>
            </a:r>
            <a:r>
              <a:rPr lang="zh-CN" altLang="en-US" dirty="0" smtClean="0">
                <a:solidFill>
                  <a:schemeClr val="tx1"/>
                </a:solidFill>
              </a:rPr>
              <a:t> </a:t>
            </a:r>
            <a:r>
              <a:rPr lang="en-US" altLang="zh-CN" dirty="0" smtClean="0">
                <a:solidFill>
                  <a:schemeClr val="tx1"/>
                </a:solidFill>
              </a:rPr>
              <a:t>each</a:t>
            </a:r>
            <a:r>
              <a:rPr lang="zh-CN" altLang="en-US" dirty="0" smtClean="0">
                <a:solidFill>
                  <a:schemeClr val="tx1"/>
                </a:solidFill>
              </a:rPr>
              <a:t> </a:t>
            </a:r>
            <a:r>
              <a:rPr lang="en-US" altLang="zh-CN" dirty="0" smtClean="0">
                <a:solidFill>
                  <a:schemeClr val="tx1"/>
                </a:solidFill>
              </a:rPr>
              <a:t>haplotype</a:t>
            </a:r>
          </a:p>
          <a:p>
            <a:pPr marL="285750" indent="-285750">
              <a:buFontTx/>
              <a:buChar char="-"/>
            </a:pPr>
            <a:r>
              <a:rPr lang="en-US" altLang="zh-CN" dirty="0" smtClean="0">
                <a:solidFill>
                  <a:schemeClr val="tx1"/>
                </a:solidFill>
              </a:rPr>
              <a:t>Evolution</a:t>
            </a:r>
            <a:r>
              <a:rPr lang="zh-CN" altLang="en-US" dirty="0" smtClean="0">
                <a:solidFill>
                  <a:schemeClr val="tx1"/>
                </a:solidFill>
              </a:rPr>
              <a:t> </a:t>
            </a:r>
            <a:r>
              <a:rPr lang="en-US" altLang="zh-CN" dirty="0" smtClean="0">
                <a:solidFill>
                  <a:schemeClr val="tx1"/>
                </a:solidFill>
              </a:rPr>
              <a:t>perspective:</a:t>
            </a:r>
          </a:p>
          <a:p>
            <a:pPr marL="285750" indent="-285750">
              <a:buFontTx/>
              <a:buChar char="-"/>
            </a:pPr>
            <a:r>
              <a:rPr lang="en-US" altLang="zh-CN" dirty="0" smtClean="0">
                <a:solidFill>
                  <a:schemeClr val="tx1"/>
                </a:solidFill>
              </a:rPr>
              <a:t>If</a:t>
            </a:r>
            <a:r>
              <a:rPr lang="zh-CN" altLang="en-US" dirty="0" smtClean="0">
                <a:solidFill>
                  <a:schemeClr val="tx1"/>
                </a:solidFill>
              </a:rPr>
              <a:t> </a:t>
            </a:r>
            <a:r>
              <a:rPr lang="en-US" altLang="zh-CN" dirty="0" smtClean="0">
                <a:solidFill>
                  <a:schemeClr val="tx1"/>
                </a:solidFill>
              </a:rPr>
              <a:t>one</a:t>
            </a:r>
            <a:r>
              <a:rPr lang="zh-CN" altLang="en-US" dirty="0" smtClean="0">
                <a:solidFill>
                  <a:schemeClr val="tx1"/>
                </a:solidFill>
              </a:rPr>
              <a:t> </a:t>
            </a:r>
            <a:r>
              <a:rPr lang="en-US" altLang="zh-CN" dirty="0" smtClean="0">
                <a:solidFill>
                  <a:schemeClr val="tx1"/>
                </a:solidFill>
              </a:rPr>
              <a:t>cluster</a:t>
            </a:r>
            <a:r>
              <a:rPr lang="zh-CN" altLang="en-US" dirty="0" smtClean="0">
                <a:solidFill>
                  <a:schemeClr val="tx1"/>
                </a:solidFill>
              </a:rPr>
              <a:t> </a:t>
            </a:r>
            <a:r>
              <a:rPr lang="en-US" altLang="zh-CN" dirty="0" smtClean="0">
                <a:solidFill>
                  <a:schemeClr val="tx1"/>
                </a:solidFill>
              </a:rPr>
              <a:t>contains</a:t>
            </a:r>
            <a:r>
              <a:rPr lang="zh-CN" altLang="en-US" dirty="0" smtClean="0">
                <a:solidFill>
                  <a:schemeClr val="tx1"/>
                </a:solidFill>
              </a:rPr>
              <a:t> </a:t>
            </a:r>
            <a:r>
              <a:rPr lang="en-US" altLang="zh-CN" dirty="0" smtClean="0">
                <a:solidFill>
                  <a:schemeClr val="tx1"/>
                </a:solidFill>
              </a:rPr>
              <a:t>specific</a:t>
            </a:r>
            <a:r>
              <a:rPr lang="zh-CN" altLang="en-US" dirty="0" smtClean="0">
                <a:solidFill>
                  <a:schemeClr val="tx1"/>
                </a:solidFill>
              </a:rPr>
              <a:t> </a:t>
            </a:r>
            <a:r>
              <a:rPr lang="en-US" altLang="zh-CN" dirty="0" smtClean="0">
                <a:solidFill>
                  <a:schemeClr val="tx1"/>
                </a:solidFill>
              </a:rPr>
              <a:t>functional</a:t>
            </a:r>
            <a:r>
              <a:rPr lang="zh-CN" altLang="en-US" dirty="0" smtClean="0">
                <a:solidFill>
                  <a:schemeClr val="tx1"/>
                </a:solidFill>
              </a:rPr>
              <a:t> </a:t>
            </a:r>
            <a:r>
              <a:rPr lang="en-US" altLang="zh-CN" dirty="0" smtClean="0">
                <a:solidFill>
                  <a:schemeClr val="tx1"/>
                </a:solidFill>
              </a:rPr>
              <a:t>‘’</a:t>
            </a:r>
          </a:p>
          <a:p>
            <a:pPr marL="285750" indent="-285750">
              <a:buFontTx/>
              <a:buChar char="-"/>
            </a:pPr>
            <a:r>
              <a:rPr lang="en-US" altLang="zh-CN" dirty="0" smtClean="0">
                <a:solidFill>
                  <a:schemeClr val="tx1"/>
                </a:solidFill>
              </a:rPr>
              <a:t>Recombination</a:t>
            </a:r>
            <a:r>
              <a:rPr lang="zh-CN" altLang="en-US" dirty="0" smtClean="0">
                <a:solidFill>
                  <a:schemeClr val="tx1"/>
                </a:solidFill>
              </a:rPr>
              <a:t> </a:t>
            </a:r>
            <a:r>
              <a:rPr lang="en-US" altLang="zh-CN" dirty="0" smtClean="0">
                <a:solidFill>
                  <a:schemeClr val="tx1"/>
                </a:solidFill>
              </a:rPr>
              <a:t>between</a:t>
            </a:r>
            <a:r>
              <a:rPr lang="zh-CN" altLang="en-US" dirty="0" smtClean="0">
                <a:solidFill>
                  <a:schemeClr val="tx1"/>
                </a:solidFill>
              </a:rPr>
              <a:t> </a:t>
            </a:r>
            <a:r>
              <a:rPr lang="en-US" altLang="zh-CN" dirty="0" smtClean="0">
                <a:solidFill>
                  <a:schemeClr val="tx1"/>
                </a:solidFill>
              </a:rPr>
              <a:t>strains</a:t>
            </a:r>
            <a:r>
              <a:rPr lang="zh-CN" altLang="en-US" dirty="0" smtClean="0">
                <a:solidFill>
                  <a:schemeClr val="tx1"/>
                </a:solidFill>
              </a:rPr>
              <a:t> </a:t>
            </a:r>
            <a:r>
              <a:rPr lang="en-US" altLang="zh-CN" dirty="0" smtClean="0">
                <a:solidFill>
                  <a:schemeClr val="tx1"/>
                </a:solidFill>
              </a:rPr>
              <a:t>are</a:t>
            </a:r>
            <a:r>
              <a:rPr lang="zh-CN" altLang="en-US" dirty="0" smtClean="0">
                <a:solidFill>
                  <a:schemeClr val="tx1"/>
                </a:solidFill>
              </a:rPr>
              <a:t> </a:t>
            </a:r>
            <a:r>
              <a:rPr lang="en-US" altLang="zh-CN" dirty="0" smtClean="0">
                <a:solidFill>
                  <a:schemeClr val="tx1"/>
                </a:solidFill>
              </a:rPr>
              <a:t>in</a:t>
            </a:r>
            <a:r>
              <a:rPr lang="zh-CN" altLang="en-US" dirty="0" smtClean="0">
                <a:solidFill>
                  <a:schemeClr val="tx1"/>
                </a:solidFill>
              </a:rPr>
              <a:t> </a:t>
            </a:r>
            <a:r>
              <a:rPr lang="en-US" altLang="zh-CN" dirty="0" smtClean="0">
                <a:solidFill>
                  <a:schemeClr val="tx1"/>
                </a:solidFill>
              </a:rPr>
              <a:t>the</a:t>
            </a:r>
            <a:r>
              <a:rPr lang="zh-CN" altLang="en-US" dirty="0" smtClean="0">
                <a:solidFill>
                  <a:schemeClr val="tx1"/>
                </a:solidFill>
              </a:rPr>
              <a:t> </a:t>
            </a:r>
            <a:r>
              <a:rPr lang="en-US" altLang="zh-CN" dirty="0" smtClean="0">
                <a:solidFill>
                  <a:schemeClr val="tx1"/>
                </a:solidFill>
              </a:rPr>
              <a:t>projected</a:t>
            </a:r>
            <a:r>
              <a:rPr lang="zh-CN" altLang="en-US" dirty="0" smtClean="0">
                <a:solidFill>
                  <a:schemeClr val="tx1"/>
                </a:solidFill>
              </a:rPr>
              <a:t> </a:t>
            </a:r>
            <a:r>
              <a:rPr lang="en-US" altLang="zh-CN" dirty="0" smtClean="0">
                <a:solidFill>
                  <a:schemeClr val="tx1"/>
                </a:solidFill>
              </a:rPr>
              <a:t>functional</a:t>
            </a:r>
            <a:r>
              <a:rPr lang="zh-CN" altLang="en-US" dirty="0" smtClean="0">
                <a:solidFill>
                  <a:schemeClr val="tx1"/>
                </a:solidFill>
              </a:rPr>
              <a:t> </a:t>
            </a:r>
            <a:r>
              <a:rPr lang="en-US" altLang="zh-CN" dirty="0" smtClean="0">
                <a:solidFill>
                  <a:schemeClr val="tx1"/>
                </a:solidFill>
              </a:rPr>
              <a:t>region</a:t>
            </a:r>
            <a:r>
              <a:rPr lang="zh-CN" altLang="en-US" dirty="0" smtClean="0">
                <a:solidFill>
                  <a:schemeClr val="tx1"/>
                </a:solidFill>
              </a:rPr>
              <a:t> </a:t>
            </a:r>
            <a:r>
              <a:rPr lang="en-US" altLang="zh-CN" dirty="0" smtClean="0">
                <a:solidFill>
                  <a:schemeClr val="tx1"/>
                </a:solidFill>
              </a:rPr>
              <a:t>are</a:t>
            </a:r>
            <a:r>
              <a:rPr lang="zh-CN" altLang="en-US" dirty="0" smtClean="0">
                <a:solidFill>
                  <a:schemeClr val="tx1"/>
                </a:solidFill>
              </a:rPr>
              <a:t> </a:t>
            </a:r>
            <a:r>
              <a:rPr lang="en-US" altLang="zh-CN" dirty="0" smtClean="0">
                <a:solidFill>
                  <a:schemeClr val="tx1"/>
                </a:solidFill>
              </a:rPr>
              <a:t>transform</a:t>
            </a:r>
            <a:r>
              <a:rPr lang="zh-CN" altLang="en-US" dirty="0" smtClean="0">
                <a:solidFill>
                  <a:schemeClr val="tx1"/>
                </a:solidFill>
              </a:rPr>
              <a:t> </a:t>
            </a:r>
            <a:r>
              <a:rPr lang="en-US" altLang="zh-CN" dirty="0" smtClean="0">
                <a:solidFill>
                  <a:schemeClr val="tx1"/>
                </a:solidFill>
              </a:rPr>
              <a:t>into</a:t>
            </a:r>
            <a:r>
              <a:rPr lang="zh-CN" altLang="en-US" dirty="0" smtClean="0">
                <a:solidFill>
                  <a:schemeClr val="tx1"/>
                </a:solidFill>
              </a:rPr>
              <a:t> </a:t>
            </a:r>
            <a:r>
              <a:rPr lang="en-US" altLang="zh-CN" dirty="0" smtClean="0">
                <a:solidFill>
                  <a:schemeClr val="tx1"/>
                </a:solidFill>
              </a:rPr>
              <a:t>s</a:t>
            </a:r>
            <a:r>
              <a:rPr lang="zh-CN" altLang="en-US" dirty="0" smtClean="0">
                <a:solidFill>
                  <a:schemeClr val="tx1"/>
                </a:solidFill>
              </a:rPr>
              <a:t> </a:t>
            </a:r>
            <a:r>
              <a:rPr lang="en-US" altLang="zh-CN" dirty="0" smtClean="0">
                <a:solidFill>
                  <a:schemeClr val="tx1"/>
                </a:solidFill>
              </a:rPr>
              <a:t>genomic</a:t>
            </a:r>
            <a:r>
              <a:rPr lang="zh-CN" altLang="en-US" dirty="0" smtClean="0">
                <a:solidFill>
                  <a:schemeClr val="tx1"/>
                </a:solidFill>
              </a:rPr>
              <a:t> </a:t>
            </a:r>
            <a:r>
              <a:rPr lang="en-US" altLang="zh-CN" dirty="0" smtClean="0">
                <a:solidFill>
                  <a:schemeClr val="tx1"/>
                </a:solidFill>
              </a:rPr>
              <a:t>background</a:t>
            </a:r>
            <a:endParaRPr lang="en-US"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SQLite Demo and collected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hap_func_match       </a:t>
            </a:r>
            <a:endParaRPr/>
          </a:p>
        </p:txBody>
      </p:sp>
      <p:sp>
        <p:nvSpPr>
          <p:cNvPr id="121" name="Shape 121"/>
          <p:cNvSpPr txBox="1">
            <a:spLocks noGrp="1"/>
          </p:cNvSpPr>
          <p:nvPr>
            <p:ph type="body" idx="2"/>
          </p:nvPr>
        </p:nvSpPr>
        <p:spPr>
          <a:xfrm>
            <a:off x="368100" y="2942550"/>
            <a:ext cx="8407800" cy="24396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Parse information from the alignment text file</a:t>
            </a:r>
            <a:endParaRPr/>
          </a:p>
          <a:p>
            <a:pPr marL="457200" lvl="0" indent="-317500" rtl="0">
              <a:spcBef>
                <a:spcPts val="0"/>
              </a:spcBef>
              <a:spcAft>
                <a:spcPts val="0"/>
              </a:spcAft>
              <a:buSzPts val="1400"/>
              <a:buChar char="-"/>
            </a:pPr>
            <a:r>
              <a:rPr lang="en"/>
              <a:t>Store the mutated sites and the mutated sites corresponding to each annotated region type</a:t>
            </a:r>
            <a:endParaRPr/>
          </a:p>
          <a:p>
            <a:pPr marL="457200" lvl="0" indent="-317500" rtl="0">
              <a:spcBef>
                <a:spcPts val="0"/>
              </a:spcBef>
              <a:spcAft>
                <a:spcPts val="0"/>
              </a:spcAft>
              <a:buSzPts val="1400"/>
              <a:buChar char="-"/>
            </a:pPr>
            <a:r>
              <a:rPr lang="en"/>
              <a:t>Mainly use as a cache for further analysis</a:t>
            </a:r>
            <a:endParaRPr/>
          </a:p>
        </p:txBody>
      </p:sp>
      <p:pic>
        <p:nvPicPr>
          <p:cNvPr id="122" name="Shape 122"/>
          <p:cNvPicPr preferRelativeResize="0"/>
          <p:nvPr/>
        </p:nvPicPr>
        <p:blipFill>
          <a:blip r:embed="rId3">
            <a:alphaModFix/>
          </a:blip>
          <a:stretch>
            <a:fillRect/>
          </a:stretch>
        </p:blipFill>
        <p:spPr>
          <a:xfrm>
            <a:off x="103675" y="1566025"/>
            <a:ext cx="8964125" cy="1006175"/>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5603</TotalTime>
  <Words>1449</Words>
  <Application>Microsoft Macintosh PowerPoint</Application>
  <PresentationFormat>On-screen Show (16:9)</PresentationFormat>
  <Paragraphs>233</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AppleSystemUIFont</vt:lpstr>
      <vt:lpstr>Arial</vt:lpstr>
      <vt:lpstr>Average</vt:lpstr>
      <vt:lpstr>Cabin</vt:lpstr>
      <vt:lpstr>Roboto</vt:lpstr>
      <vt:lpstr>Roboto Slab</vt:lpstr>
      <vt:lpstr>Marina</vt:lpstr>
      <vt:lpstr>UafA Project Update</vt:lpstr>
      <vt:lpstr>Overview</vt:lpstr>
      <vt:lpstr>Overview</vt:lpstr>
      <vt:lpstr>Code Documentation</vt:lpstr>
      <vt:lpstr>Visualization</vt:lpstr>
      <vt:lpstr>Functional Regions: Clearer Color Display</vt:lpstr>
      <vt:lpstr>Superimpose all mutated sites with each of the functional region </vt:lpstr>
      <vt:lpstr>SQLite Demo and collected results</vt:lpstr>
      <vt:lpstr>hap_func_match       </vt:lpstr>
      <vt:lpstr>Mute_count </vt:lpstr>
      <vt:lpstr>Mute_specific_count </vt:lpstr>
      <vt:lpstr>         mute_corr_count      </vt:lpstr>
      <vt:lpstr>Common “long” correlated sites </vt:lpstr>
      <vt:lpstr>Adjacency Plot</vt:lpstr>
      <vt:lpstr>N1 Region structure prediction</vt:lpstr>
      <vt:lpstr>Pfam</vt:lpstr>
      <vt:lpstr>Phyre2</vt:lpstr>
      <vt:lpstr>I-TASSER</vt:lpstr>
      <vt:lpstr>PowerPoint Presentation</vt:lpstr>
      <vt:lpstr>Robetta - N1 ONLY</vt:lpstr>
      <vt:lpstr>psipred Results</vt:lpstr>
      <vt:lpstr>PowerPoint Presentation</vt:lpstr>
      <vt:lpstr>AAS Bioinformatics tools</vt:lpstr>
      <vt:lpstr>PowerPoint Presentation</vt:lpstr>
      <vt:lpstr>General Types</vt:lpstr>
      <vt:lpstr>Selected for further output (Seifi 2018) Question: dbSNPid?</vt:lpstr>
      <vt:lpstr>PowerPoint Presentation</vt:lpstr>
      <vt:lpstr>Attempt on DUET</vt:lpstr>
      <vt:lpstr>NOTES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UafA Project Update</dc:title>
  <cp:lastModifiedBy>Microsoft Office User</cp:lastModifiedBy>
  <cp:revision>20</cp:revision>
  <dcterms:modified xsi:type="dcterms:W3CDTF">2018-06-29T22:59:49Z</dcterms:modified>
</cp:coreProperties>
</file>